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7" r:id="rId3"/>
  </p:sldMasterIdLst>
  <p:notesMasterIdLst>
    <p:notesMasterId r:id="rId54"/>
  </p:notesMasterIdLst>
  <p:sldIdLst>
    <p:sldId id="278" r:id="rId4"/>
    <p:sldId id="329" r:id="rId5"/>
    <p:sldId id="330" r:id="rId6"/>
    <p:sldId id="309" r:id="rId7"/>
    <p:sldId id="331" r:id="rId8"/>
    <p:sldId id="327" r:id="rId9"/>
    <p:sldId id="332" r:id="rId10"/>
    <p:sldId id="323" r:id="rId11"/>
    <p:sldId id="324" r:id="rId12"/>
    <p:sldId id="333" r:id="rId13"/>
    <p:sldId id="325" r:id="rId14"/>
    <p:sldId id="334" r:id="rId15"/>
    <p:sldId id="326" r:id="rId16"/>
    <p:sldId id="335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15" r:id="rId49"/>
    <p:sldId id="316" r:id="rId50"/>
    <p:sldId id="370" r:id="rId51"/>
    <p:sldId id="317" r:id="rId52"/>
    <p:sldId id="256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80"/>
    <a:srgbClr val="DACFA6"/>
    <a:srgbClr val="C3B17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94670" autoAdjust="0"/>
  </p:normalViewPr>
  <p:slideViewPr>
    <p:cSldViewPr snapToGrid="0" showGuides="1">
      <p:cViewPr varScale="1">
        <p:scale>
          <a:sx n="110" d="100"/>
          <a:sy n="110" d="100"/>
        </p:scale>
        <p:origin x="990" y="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31A44-7134-49A3-BA96-2EB2F24DFDA2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9B6EA-D463-4992-B454-FCCA14D280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596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547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204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482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882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992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316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972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6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035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129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03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99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252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960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841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379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657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10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55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58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716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97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30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132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810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9B6EA-D463-4992-B454-FCCA14D2809D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97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AF2F-141D-4940-8277-8D8DA8DDA9B6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A664-FD07-4F7B-8B6D-4385217A67AD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3EAEA-6548-47E4-A6D8-E4111C281D59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E946F-F1B0-4925-9C79-30C31ADAD34F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6B06-0C70-4400-98AE-F799586368A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46642"/>
      </p:ext>
    </p:extLst>
  </p:cSld>
  <p:clrMapOvr>
    <a:masterClrMapping/>
  </p:clrMapOvr>
  <p:transition spd="slow" advClick="0" advTm="1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87FAF-6109-4268-9D51-42C77524088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15484"/>
      </p:ext>
    </p:extLst>
  </p:cSld>
  <p:clrMapOvr>
    <a:masterClrMapping/>
  </p:clrMapOvr>
  <p:transition spd="slow" advClick="0" advTm="1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7B8C-674E-4BD6-A93D-9ADC2ABA908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39024"/>
      </p:ext>
    </p:extLst>
  </p:cSld>
  <p:clrMapOvr>
    <a:masterClrMapping/>
  </p:clrMapOvr>
  <p:transition spd="slow" advClick="0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9FC3C-0B69-4C6A-8E0C-F8272E2020B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165412"/>
      </p:ext>
    </p:extLst>
  </p:cSld>
  <p:clrMapOvr>
    <a:masterClrMapping/>
  </p:clrMapOvr>
  <p:transition spd="slow" advClick="0" advTm="1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13DC-4765-41EC-A9EB-9189A3D2E3E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54652"/>
      </p:ext>
    </p:extLst>
  </p:cSld>
  <p:clrMapOvr>
    <a:masterClrMapping/>
  </p:clrMapOvr>
  <p:transition spd="slow" advClick="0" advTm="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4882-AA1A-4096-88FC-C7C4333707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80379"/>
      </p:ext>
    </p:extLst>
  </p:cSld>
  <p:clrMapOvr>
    <a:masterClrMapping/>
  </p:clrMapOvr>
  <p:transition spd="slow" advClick="0" advTm="1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BB33B-1895-44E1-9AE8-7A0FAABFF3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35894"/>
      </p:ext>
    </p:extLst>
  </p:cSld>
  <p:clrMapOvr>
    <a:masterClrMapping/>
  </p:clrMapOvr>
  <p:transition spd="slow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50F2-9F10-49F5-ABB6-2F89E066600E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024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24B80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18E15-F436-47AB-B124-5AE8F701B1F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276516"/>
      </p:ext>
    </p:extLst>
  </p:cSld>
  <p:clrMapOvr>
    <a:masterClrMapping/>
  </p:clrMapOvr>
  <p:transition spd="slow" advClick="0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D16B-E0B6-4B0B-985D-C3EF85C86C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22460"/>
      </p:ext>
    </p:extLst>
  </p:cSld>
  <p:clrMapOvr>
    <a:masterClrMapping/>
  </p:clrMapOvr>
  <p:transition spd="slow" advClick="0" advTm="1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62C50-452A-49B1-A5C9-8FFA05BA661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733169"/>
      </p:ext>
    </p:extLst>
  </p:cSld>
  <p:clrMapOvr>
    <a:masterClrMapping/>
  </p:clrMapOvr>
  <p:transition spd="slow" advClick="0" advTm="1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F61B3-2D0C-434E-BFDA-9BC3F02CA68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97073"/>
      </p:ext>
    </p:extLst>
  </p:cSld>
  <p:clrMapOvr>
    <a:masterClrMapping/>
  </p:clrMapOvr>
  <p:transition spd="slow" advClick="0" advTm="1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4416-0207-4D88-8142-549EB472BA2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97700"/>
      </p:ext>
    </p:extLst>
  </p:cSld>
  <p:clrMapOvr>
    <a:masterClrMapping/>
  </p:clrMapOvr>
  <p:transition spd="slow" advClick="0" advTm="1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499F-B84B-4A87-B637-06DE68F961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492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F718-9E97-4C93-BAEF-D2E3DC64C60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12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69D06-3AC8-49D9-8049-531FB423E90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40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71EE-2EE1-4902-A55F-93E1EB665E6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099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BCAD-F74E-4BD9-AF4E-F584674C3A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1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ECEB-E2E8-47C4-90B8-F64383280BED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58EAA-DC51-4408-8590-C66CAA537C2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42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26EE-6F2B-4B55-B19B-EEDD70AF73D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4E9EB06-1BB6-4F2E-8626-387F4AC6E755}"/>
              </a:ext>
            </a:extLst>
          </p:cNvPr>
          <p:cNvSpPr/>
          <p:nvPr userDrawn="1"/>
        </p:nvSpPr>
        <p:spPr>
          <a:xfrm>
            <a:off x="172720" y="6410960"/>
            <a:ext cx="12019280" cy="284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231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FD141-8DBA-43A9-8B4A-68143D044D0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685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B66D-5247-4CFD-B5FF-A83CA6EEF0C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194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4A37B-4CB8-480B-B5B8-C35A8EF627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403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852E-8DD8-4506-B27F-7629D33A904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62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EFFE1-9056-4ADF-B453-AB61DA8DC47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3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E7D3-DE5C-4C35-B776-E9E5A3B9C45E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CE25-A9CA-4162-8CBA-58B3ABB3031D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2D378-29D9-4CB1-BD21-23DD9BFA4EEE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1B2E-6EB1-4CF3-8530-4E7467EA2413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4E9EB06-1BB6-4F2E-8626-387F4AC6E755}"/>
              </a:ext>
            </a:extLst>
          </p:cNvPr>
          <p:cNvSpPr/>
          <p:nvPr userDrawn="1"/>
        </p:nvSpPr>
        <p:spPr>
          <a:xfrm>
            <a:off x="172720" y="6410960"/>
            <a:ext cx="12019280" cy="28448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81CA-38CC-4B71-B8B2-A69C2C9F6D75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513AB-64E7-4590-ADB7-E6BDA0911C05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17B8A-DB1E-4B12-9774-F6CB23446E69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11519-475C-4301-88DC-A3D0937D4A8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5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spd="slow" advClick="0" advTm="1000">
    <p:fade/>
  </p:transition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F7066-4A7C-436A-9627-4ED83690D28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2023-10-12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4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178C71-EBB6-426E-B226-10A189FBC989}"/>
              </a:ext>
            </a:extLst>
          </p:cNvPr>
          <p:cNvSpPr txBox="1"/>
          <p:nvPr/>
        </p:nvSpPr>
        <p:spPr>
          <a:xfrm>
            <a:off x="9738663" y="4766863"/>
            <a:ext cx="1826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팀장 김태윤</a:t>
            </a:r>
            <a:endParaRPr lang="en-US" altLang="ko-KR" sz="2400" b="1" dirty="0" smtClean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이현수</a:t>
            </a:r>
            <a:endParaRPr lang="en-US" altLang="ko-KR" sz="2400" b="1" dirty="0" smtClean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김용원</a:t>
            </a:r>
            <a:endParaRPr lang="en-US" altLang="ko-KR" sz="2400" b="1" dirty="0" smtClean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이경준</a:t>
            </a:r>
            <a:endParaRPr lang="en-US" altLang="ko-KR" sz="2400" b="1" dirty="0" smtClean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6384" y="2214830"/>
            <a:ext cx="5859233" cy="2621511"/>
            <a:chOff x="3166384" y="2534008"/>
            <a:chExt cx="5859233" cy="262151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77178C71-EBB6-426E-B226-10A189FBC989}"/>
                </a:ext>
              </a:extLst>
            </p:cNvPr>
            <p:cNvSpPr txBox="1"/>
            <p:nvPr/>
          </p:nvSpPr>
          <p:spPr>
            <a:xfrm>
              <a:off x="4605848" y="3743604"/>
              <a:ext cx="29803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</a:rPr>
                <a:t>팀</a:t>
              </a:r>
              <a:r>
                <a:rPr lang="en-US" altLang="ko-KR" sz="36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3600" dirty="0" err="1" smtClean="0">
                  <a:solidFill>
                    <a:schemeClr val="bg1"/>
                  </a:solidFill>
                </a:rPr>
                <a:t>DevelopFit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4AA22A71-41D0-496C-964C-0175C6758C97}"/>
                </a:ext>
              </a:extLst>
            </p:cNvPr>
            <p:cNvSpPr txBox="1"/>
            <p:nvPr/>
          </p:nvSpPr>
          <p:spPr>
            <a:xfrm>
              <a:off x="3166384" y="2534008"/>
              <a:ext cx="585923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Movie Market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77178C71-EBB6-426E-B226-10A189FBC989}"/>
                </a:ext>
              </a:extLst>
            </p:cNvPr>
            <p:cNvSpPr txBox="1"/>
            <p:nvPr/>
          </p:nvSpPr>
          <p:spPr>
            <a:xfrm>
              <a:off x="3979073" y="4755409"/>
              <a:ext cx="42338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</a:rPr>
                <a:t>github.com/haribo09876/</a:t>
              </a:r>
              <a:r>
                <a:rPr lang="en-US" altLang="ko-KR" sz="2000" dirty="0" err="1" smtClean="0">
                  <a:solidFill>
                    <a:schemeClr val="bg1"/>
                  </a:solidFill>
                </a:rPr>
                <a:t>DevelopFit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OSTER] Near 4K collage containing 330 movie posters. : r/PlexPosters"/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9525" y="-8626"/>
            <a:ext cx="8410575" cy="68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24B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prstClr val="white"/>
                </a:solidFill>
              </a:rPr>
              <a:t>4. </a:t>
            </a:r>
            <a:r>
              <a:rPr lang="ko-KR" altLang="en-US" sz="3600" b="1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수행일정</a:t>
            </a:r>
            <a:endParaRPr lang="ko-KR" altLang="en-US" sz="3600" b="1" spc="-300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30801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수행일정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977"/>
            <a:ext cx="12192000" cy="1650045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739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OSTER] Near 4K collage containing 330 movie posters. : r/PlexPosters"/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7900" y="-2"/>
            <a:ext cx="61722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24B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prstClr val="white"/>
                </a:solidFill>
              </a:rPr>
              <a:t>5. </a:t>
            </a:r>
            <a:r>
              <a:rPr lang="ko-KR" altLang="en-US" sz="3600" b="1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기능개요</a:t>
            </a:r>
            <a:endParaRPr lang="ko-KR" altLang="en-US" sz="3600" b="1" spc="-300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55615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기능개요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5" y="1129886"/>
            <a:ext cx="11363929" cy="509060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700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OSTER] Near 4K collage containing 330 movie posters. : r/PlexPosters"/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3520" y="-8626"/>
            <a:ext cx="6911484" cy="68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24B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prstClr val="white"/>
                </a:solidFill>
              </a:rPr>
              <a:t>6. </a:t>
            </a:r>
            <a:r>
              <a:rPr lang="ko-KR" altLang="en-US" sz="3600" b="1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</a:t>
            </a:r>
            <a:endParaRPr lang="ko-KR" altLang="en-US" sz="3600" b="1" spc="-300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01257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검증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1">
            <a:extLst>
              <a:ext uri="{FF2B5EF4-FFF2-40B4-BE49-F238E27FC236}">
                <a16:creationId xmlns="" xmlns:a16="http://schemas.microsoft.com/office/drawing/2014/main" id="{1A1DE8B2-CD75-491C-9242-06D61B2D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5840" y="1294118"/>
            <a:ext cx="4484035" cy="48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97E1A30F-6558-4A84-8117-DBBE87E6B12A}"/>
              </a:ext>
            </a:extLst>
          </p:cNvPr>
          <p:cNvSpPr/>
          <p:nvPr/>
        </p:nvSpPr>
        <p:spPr>
          <a:xfrm>
            <a:off x="1374607" y="2297155"/>
            <a:ext cx="3753654" cy="12232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F792A9EB-D88F-4293-A899-680AC0B3A208}"/>
              </a:ext>
            </a:extLst>
          </p:cNvPr>
          <p:cNvSpPr/>
          <p:nvPr/>
        </p:nvSpPr>
        <p:spPr>
          <a:xfrm>
            <a:off x="1849296" y="5473699"/>
            <a:ext cx="2814144" cy="29273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84B5CC97-7486-4917-AA56-1AC5DCD715FF}"/>
              </a:ext>
            </a:extLst>
          </p:cNvPr>
          <p:cNvSpPr/>
          <p:nvPr/>
        </p:nvSpPr>
        <p:spPr>
          <a:xfrm>
            <a:off x="1365082" y="4240603"/>
            <a:ext cx="3753654" cy="4591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="" xmlns:a16="http://schemas.microsoft.com/office/drawing/2014/main" id="{A1AE4FDB-B7CD-418D-A803-8911EAD90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959" y="4309067"/>
            <a:ext cx="4254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②</a:t>
            </a:r>
          </a:p>
        </p:txBody>
      </p:sp>
      <p:sp>
        <p:nvSpPr>
          <p:cNvPr id="47" name="TextBox 11">
            <a:extLst>
              <a:ext uri="{FF2B5EF4-FFF2-40B4-BE49-F238E27FC236}">
                <a16:creationId xmlns="" xmlns:a16="http://schemas.microsoft.com/office/drawing/2014/main" id="{6F7875C7-FAB0-450C-872E-ABDC60CE0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65" y="2755265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①</a:t>
            </a:r>
          </a:p>
        </p:txBody>
      </p:sp>
      <p:sp>
        <p:nvSpPr>
          <p:cNvPr id="48" name="TextBox 12">
            <a:extLst>
              <a:ext uri="{FF2B5EF4-FFF2-40B4-BE49-F238E27FC236}">
                <a16:creationId xmlns="" xmlns:a16="http://schemas.microsoft.com/office/drawing/2014/main" id="{EF32D09C-1E4E-4190-B891-7F7B4AE3F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846" y="5468460"/>
            <a:ext cx="4254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③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200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유효성 검증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정보 입력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정보 누락 및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유효성 검증 실패 시 </a:t>
            </a:r>
            <a:r>
              <a:rPr lang="ko-KR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경고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 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회원가입 완료 시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 이동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="" xmlns:a16="http://schemas.microsoft.com/office/drawing/2014/main" id="{AE67E175-71EA-4936-B29F-1E5DAFED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1298524"/>
            <a:ext cx="3143767" cy="488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7E1A30F-6558-4A84-8117-DBBE87E6B12A}"/>
              </a:ext>
            </a:extLst>
          </p:cNvPr>
          <p:cNvSpPr/>
          <p:nvPr/>
        </p:nvSpPr>
        <p:spPr>
          <a:xfrm>
            <a:off x="1110327" y="1955683"/>
            <a:ext cx="2918748" cy="340689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157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6-3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찾기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481599" y="132670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 검증을 통해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이동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로그인 페이지 이동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">
            <a:extLst>
              <a:ext uri="{FF2B5EF4-FFF2-40B4-BE49-F238E27FC236}">
                <a16:creationId xmlns="" xmlns:a16="http://schemas.microsoft.com/office/drawing/2014/main" id="{71C2D72C-CE01-4E9C-83B3-1883A52230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5840" y="1296765"/>
            <a:ext cx="3088081" cy="33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86" y="1296764"/>
            <a:ext cx="2965547" cy="3344759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="" xmlns:a16="http://schemas.microsoft.com/office/drawing/2014/main" id="{5B2B7FCB-160A-4D4D-A9DA-D8091F9EF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321" y="3784987"/>
            <a:ext cx="2814878" cy="436053"/>
          </a:xfrm>
          <a:prstGeom prst="rect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solidFill>
                <a:prstClr val="black"/>
              </a:solidFill>
              <a:latin typeface="나눔스퀘어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682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6-4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및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검증을 통해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페이지 이동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2" name="그림 2">
            <a:extLst>
              <a:ext uri="{FF2B5EF4-FFF2-40B4-BE49-F238E27FC236}">
                <a16:creationId xmlns="" xmlns:a16="http://schemas.microsoft.com/office/drawing/2014/main" id="{4AC6CF25-3613-4961-9F22-F13D48A222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6746" y="1303892"/>
            <a:ext cx="2812422" cy="327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6574"/>
          <a:stretch/>
        </p:blipFill>
        <p:spPr>
          <a:xfrm>
            <a:off x="4049030" y="1298525"/>
            <a:ext cx="2859770" cy="327369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88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6-5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홈 페이지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4"/>
            <a:ext cx="4052562" cy="4596736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영화 포스터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자동전환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영화 목록에는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씩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리스팅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영화 전체 페이지로 이동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게시판으로 이동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및 관리자 페이지로 이동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 검색기능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D0EA7109-E6F3-45B6-947E-6EBA67A8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05" y="1298524"/>
            <a:ext cx="6142511" cy="46230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D9C4A04-F389-4A3C-A0C2-33F233462BB7}"/>
              </a:ext>
            </a:extLst>
          </p:cNvPr>
          <p:cNvSpPr/>
          <p:nvPr/>
        </p:nvSpPr>
        <p:spPr>
          <a:xfrm>
            <a:off x="1386703" y="1912912"/>
            <a:ext cx="4698118" cy="23559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A7A6DD4-B749-46EC-BF62-01E692D2ECDB}"/>
              </a:ext>
            </a:extLst>
          </p:cNvPr>
          <p:cNvSpPr/>
          <p:nvPr/>
        </p:nvSpPr>
        <p:spPr>
          <a:xfrm>
            <a:off x="1386703" y="4373247"/>
            <a:ext cx="4698118" cy="148044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B3BA15C-FA73-40DC-A37E-34C7D6DB332D}"/>
              </a:ext>
            </a:extLst>
          </p:cNvPr>
          <p:cNvSpPr txBox="1"/>
          <p:nvPr/>
        </p:nvSpPr>
        <p:spPr>
          <a:xfrm>
            <a:off x="1018630" y="4792615"/>
            <a:ext cx="432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②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604C9D6-59A4-4273-A98A-B38A9F6283A3}"/>
              </a:ext>
            </a:extLst>
          </p:cNvPr>
          <p:cNvSpPr txBox="1"/>
          <p:nvPr/>
        </p:nvSpPr>
        <p:spPr>
          <a:xfrm>
            <a:off x="987714" y="2906215"/>
            <a:ext cx="432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①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6746AB1-744E-4E1F-8032-4177A788DDE7}"/>
              </a:ext>
            </a:extLst>
          </p:cNvPr>
          <p:cNvSpPr/>
          <p:nvPr/>
        </p:nvSpPr>
        <p:spPr>
          <a:xfrm>
            <a:off x="3466442" y="1300245"/>
            <a:ext cx="441725" cy="1868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AA1BB2F-3BD8-4DAD-9584-B98CB886F405}"/>
              </a:ext>
            </a:extLst>
          </p:cNvPr>
          <p:cNvSpPr txBox="1"/>
          <p:nvPr/>
        </p:nvSpPr>
        <p:spPr>
          <a:xfrm>
            <a:off x="3480914" y="1493494"/>
            <a:ext cx="432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③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D2E344D-51DB-434D-A9AA-D2980E772DD3}"/>
              </a:ext>
            </a:extLst>
          </p:cNvPr>
          <p:cNvSpPr txBox="1"/>
          <p:nvPr/>
        </p:nvSpPr>
        <p:spPr>
          <a:xfrm>
            <a:off x="4937098" y="1189376"/>
            <a:ext cx="432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⑤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3873D04-266C-4839-9092-10F70D69ADE9}"/>
              </a:ext>
            </a:extLst>
          </p:cNvPr>
          <p:cNvSpPr/>
          <p:nvPr/>
        </p:nvSpPr>
        <p:spPr>
          <a:xfrm>
            <a:off x="5297660" y="1310593"/>
            <a:ext cx="420284" cy="9054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CC8468A-2580-49FA-8455-C30B2C1DEF8D}"/>
              </a:ext>
            </a:extLst>
          </p:cNvPr>
          <p:cNvSpPr/>
          <p:nvPr/>
        </p:nvSpPr>
        <p:spPr>
          <a:xfrm>
            <a:off x="5288012" y="1419260"/>
            <a:ext cx="865138" cy="17048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85F1311-98FA-43FD-9516-91090EB0240F}"/>
              </a:ext>
            </a:extLst>
          </p:cNvPr>
          <p:cNvSpPr txBox="1"/>
          <p:nvPr/>
        </p:nvSpPr>
        <p:spPr>
          <a:xfrm>
            <a:off x="6153150" y="1317921"/>
            <a:ext cx="432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⑥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166E353-439E-4FE5-A691-C42F7FD00891}"/>
              </a:ext>
            </a:extLst>
          </p:cNvPr>
          <p:cNvSpPr txBox="1"/>
          <p:nvPr/>
        </p:nvSpPr>
        <p:spPr>
          <a:xfrm>
            <a:off x="4083357" y="1498945"/>
            <a:ext cx="432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④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6746AB1-744E-4E1F-8032-4177A788DDE7}"/>
              </a:ext>
            </a:extLst>
          </p:cNvPr>
          <p:cNvSpPr/>
          <p:nvPr/>
        </p:nvSpPr>
        <p:spPr>
          <a:xfrm>
            <a:off x="4073632" y="1301068"/>
            <a:ext cx="441725" cy="1868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5812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STER] Near 4K collage containing 330 movie posters. : r/PlexPosters"/>
          <p:cNvPicPr>
            <a:picLocks noChangeAspect="1" noChangeArrowheads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11391900" cy="686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9967D65-E830-493F-9D2A-BA47294DF3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39010B3-A695-4D53-9C79-11CA14A89998}"/>
              </a:ext>
            </a:extLst>
          </p:cNvPr>
          <p:cNvSpPr txBox="1"/>
          <p:nvPr/>
        </p:nvSpPr>
        <p:spPr>
          <a:xfrm flipH="1">
            <a:off x="6829695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80FE62E9-2E0E-4D27-84D6-6F22B24C5B1E}"/>
              </a:ext>
            </a:extLst>
          </p:cNvPr>
          <p:cNvGrpSpPr/>
          <p:nvPr/>
        </p:nvGrpSpPr>
        <p:grpSpPr>
          <a:xfrm>
            <a:off x="7308249" y="1207255"/>
            <a:ext cx="2105385" cy="523220"/>
            <a:chOff x="1191929" y="2733040"/>
            <a:chExt cx="2105385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1.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F20F21D-9D82-43B0-B4BF-65E48F24E63B}"/>
                </a:ext>
              </a:extLst>
            </p:cNvPr>
            <p:cNvSpPr txBox="1"/>
            <p:nvPr/>
          </p:nvSpPr>
          <p:spPr>
            <a:xfrm>
              <a:off x="1676357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팀원소개</a:t>
              </a:r>
              <a:endPara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3C97A2E-879D-46C5-8736-BF8F95337669}"/>
              </a:ext>
            </a:extLst>
          </p:cNvPr>
          <p:cNvGrpSpPr/>
          <p:nvPr/>
        </p:nvGrpSpPr>
        <p:grpSpPr>
          <a:xfrm>
            <a:off x="7308249" y="1909337"/>
            <a:ext cx="2105385" cy="523220"/>
            <a:chOff x="1191929" y="2733040"/>
            <a:chExt cx="2105385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2.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C926914-FB83-4E11-AC28-43BC8F7DB9DD}"/>
                </a:ext>
              </a:extLst>
            </p:cNvPr>
            <p:cNvSpPr txBox="1"/>
            <p:nvPr/>
          </p:nvSpPr>
          <p:spPr>
            <a:xfrm>
              <a:off x="1676357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선정이유</a:t>
              </a:r>
              <a:endPara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22D8540-5CAC-4D86-ACE2-1103C710EF0B}"/>
              </a:ext>
            </a:extLst>
          </p:cNvPr>
          <p:cNvGrpSpPr/>
          <p:nvPr/>
        </p:nvGrpSpPr>
        <p:grpSpPr>
          <a:xfrm>
            <a:off x="7308249" y="2611419"/>
            <a:ext cx="2105385" cy="523220"/>
            <a:chOff x="1191929" y="2733040"/>
            <a:chExt cx="2105385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B193926-7A30-4E47-8D75-51999AB3DE9C}"/>
                </a:ext>
              </a:extLst>
            </p:cNvPr>
            <p:cNvSpPr txBox="1"/>
            <p:nvPr/>
          </p:nvSpPr>
          <p:spPr>
            <a:xfrm>
              <a:off x="1191929" y="273304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3.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0886D85-1DB8-47C2-9446-1E910AC2D5E2}"/>
                </a:ext>
              </a:extLst>
            </p:cNvPr>
            <p:cNvSpPr txBox="1"/>
            <p:nvPr/>
          </p:nvSpPr>
          <p:spPr>
            <a:xfrm>
              <a:off x="1676357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개발환경</a:t>
              </a:r>
              <a:endPara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D06275B1-1ED2-4808-AFC2-4771F5856EFA}"/>
              </a:ext>
            </a:extLst>
          </p:cNvPr>
          <p:cNvGrpSpPr/>
          <p:nvPr/>
        </p:nvGrpSpPr>
        <p:grpSpPr>
          <a:xfrm>
            <a:off x="7308249" y="3313501"/>
            <a:ext cx="2105385" cy="523220"/>
            <a:chOff x="1191929" y="2733040"/>
            <a:chExt cx="2105385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9CEC947-EB20-474B-A51A-5E52CA45C290}"/>
                </a:ext>
              </a:extLst>
            </p:cNvPr>
            <p:cNvSpPr txBox="1"/>
            <p:nvPr/>
          </p:nvSpPr>
          <p:spPr>
            <a:xfrm>
              <a:off x="1191929" y="273304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4.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2707881-1155-4213-A1CF-57159E137123}"/>
                </a:ext>
              </a:extLst>
            </p:cNvPr>
            <p:cNvSpPr txBox="1"/>
            <p:nvPr/>
          </p:nvSpPr>
          <p:spPr>
            <a:xfrm>
              <a:off x="1676357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수행일정</a:t>
              </a:r>
              <a:endPara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80FE62E9-2E0E-4D27-84D6-6F22B24C5B1E}"/>
              </a:ext>
            </a:extLst>
          </p:cNvPr>
          <p:cNvGrpSpPr/>
          <p:nvPr/>
        </p:nvGrpSpPr>
        <p:grpSpPr>
          <a:xfrm>
            <a:off x="7308249" y="4015583"/>
            <a:ext cx="2105385" cy="523220"/>
            <a:chOff x="1191929" y="2733040"/>
            <a:chExt cx="2105385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5</a:t>
              </a:r>
              <a:r>
                <a:rPr lang="en-US" altLang="ko-KR" sz="2800" b="1" dirty="0" smtClean="0">
                  <a:solidFill>
                    <a:prstClr val="white"/>
                  </a:solidFill>
                </a:rPr>
                <a:t>.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2F20F21D-9D82-43B0-B4BF-65E48F24E63B}"/>
                </a:ext>
              </a:extLst>
            </p:cNvPr>
            <p:cNvSpPr txBox="1"/>
            <p:nvPr/>
          </p:nvSpPr>
          <p:spPr>
            <a:xfrm>
              <a:off x="1676357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기능개요</a:t>
              </a:r>
              <a:endPara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73C97A2E-879D-46C5-8736-BF8F95337669}"/>
              </a:ext>
            </a:extLst>
          </p:cNvPr>
          <p:cNvGrpSpPr/>
          <p:nvPr/>
        </p:nvGrpSpPr>
        <p:grpSpPr>
          <a:xfrm>
            <a:off x="7308249" y="4717665"/>
            <a:ext cx="2105385" cy="523220"/>
            <a:chOff x="1191929" y="2733040"/>
            <a:chExt cx="2105385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6.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C926914-FB83-4E11-AC28-43BC8F7DB9DD}"/>
                </a:ext>
              </a:extLst>
            </p:cNvPr>
            <p:cNvSpPr txBox="1"/>
            <p:nvPr/>
          </p:nvSpPr>
          <p:spPr>
            <a:xfrm>
              <a:off x="1676357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기능설명</a:t>
              </a:r>
              <a:endPara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E22D8540-5CAC-4D86-ACE2-1103C710EF0B}"/>
              </a:ext>
            </a:extLst>
          </p:cNvPr>
          <p:cNvGrpSpPr/>
          <p:nvPr/>
        </p:nvGrpSpPr>
        <p:grpSpPr>
          <a:xfrm>
            <a:off x="7308249" y="5419747"/>
            <a:ext cx="1387238" cy="523220"/>
            <a:chOff x="1191929" y="2733040"/>
            <a:chExt cx="1387238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CB193926-7A30-4E47-8D75-51999AB3DE9C}"/>
                </a:ext>
              </a:extLst>
            </p:cNvPr>
            <p:cNvSpPr txBox="1"/>
            <p:nvPr/>
          </p:nvSpPr>
          <p:spPr>
            <a:xfrm>
              <a:off x="1191929" y="273304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7</a:t>
              </a:r>
              <a:r>
                <a:rPr lang="en-US" altLang="ko-KR" sz="2800" b="1" dirty="0" smtClean="0">
                  <a:solidFill>
                    <a:prstClr val="white"/>
                  </a:solidFill>
                </a:rPr>
                <a:t>.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0886D85-1DB8-47C2-9446-1E910AC2D5E2}"/>
                </a:ext>
              </a:extLst>
            </p:cNvPr>
            <p:cNvSpPr txBox="1"/>
            <p:nvPr/>
          </p:nvSpPr>
          <p:spPr>
            <a:xfrm>
              <a:off x="1676356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시연</a:t>
              </a:r>
              <a:endPara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E22D8540-5CAC-4D86-ACE2-1103C710EF0B}"/>
              </a:ext>
            </a:extLst>
          </p:cNvPr>
          <p:cNvGrpSpPr/>
          <p:nvPr/>
        </p:nvGrpSpPr>
        <p:grpSpPr>
          <a:xfrm>
            <a:off x="7308249" y="6121829"/>
            <a:ext cx="1746311" cy="523220"/>
            <a:chOff x="1191929" y="2733040"/>
            <a:chExt cx="1746311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CB193926-7A30-4E47-8D75-51999AB3DE9C}"/>
                </a:ext>
              </a:extLst>
            </p:cNvPr>
            <p:cNvSpPr txBox="1"/>
            <p:nvPr/>
          </p:nvSpPr>
          <p:spPr>
            <a:xfrm>
              <a:off x="1191929" y="273304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8.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0886D85-1DB8-47C2-9446-1E910AC2D5E2}"/>
                </a:ext>
              </a:extLst>
            </p:cNvPr>
            <p:cNvSpPr txBox="1"/>
            <p:nvPr/>
          </p:nvSpPr>
          <p:spPr>
            <a:xfrm>
              <a:off x="1676356" y="273304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보완점</a:t>
              </a:r>
              <a:endParaRPr lang="ko-KR" altLang="en-US" sz="28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254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1">
            <a:extLst>
              <a:ext uri="{FF2B5EF4-FFF2-40B4-BE49-F238E27FC236}">
                <a16:creationId xmlns="" xmlns:a16="http://schemas.microsoft.com/office/drawing/2014/main" id="{01EDB1AB-AA19-418C-9723-907824A7D2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5840" y="1298525"/>
            <a:ext cx="3585210" cy="488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056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6-6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b="1" dirty="0" err="1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개인정보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서브메뉴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메뉴 페이지로 이동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수정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1700536" y="1414951"/>
            <a:ext cx="2233289" cy="2651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9D2AFF1A-C076-480D-9E9D-9A1791B43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525" y="3864454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②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="" xmlns:a16="http://schemas.microsoft.com/office/drawing/2014/main" id="{E37995E1-2F4B-4862-884C-41EC194CF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813" y="1386375"/>
            <a:ext cx="396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E4AD10A-49C6-4545-904C-35E75F516691}"/>
              </a:ext>
            </a:extLst>
          </p:cNvPr>
          <p:cNvSpPr/>
          <p:nvPr/>
        </p:nvSpPr>
        <p:spPr>
          <a:xfrm>
            <a:off x="1700536" y="2228850"/>
            <a:ext cx="2302524" cy="35934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581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6-7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b="1" dirty="0" err="1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장바구니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 목록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ko-KR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주문페이지 이동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">
            <a:extLst>
              <a:ext uri="{FF2B5EF4-FFF2-40B4-BE49-F238E27FC236}">
                <a16:creationId xmlns="" xmlns:a16="http://schemas.microsoft.com/office/drawing/2014/main" id="{7911F8FB-687D-4BA4-89A1-D02F2E301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1298525"/>
            <a:ext cx="6164826" cy="381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6391275" y="3853351"/>
            <a:ext cx="609600" cy="2651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4495800" y="4471641"/>
            <a:ext cx="1276350" cy="37854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9D2AFF1A-C076-480D-9E9D-9A1791B43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934" y="4147038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②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="" xmlns:a16="http://schemas.microsoft.com/office/drawing/2014/main" id="{E37995E1-2F4B-4862-884C-41EC194CF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534" y="3824775"/>
            <a:ext cx="396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①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92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6-8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b="1" dirty="0" err="1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주문내역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환불 페이지 이동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구매확정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98524"/>
            <a:ext cx="6108260" cy="48866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6460842" y="1619250"/>
            <a:ext cx="511457" cy="2730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6460842" y="3390900"/>
            <a:ext cx="511457" cy="2730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="" xmlns:a16="http://schemas.microsoft.com/office/drawing/2014/main" id="{9D2AFF1A-C076-480D-9E9D-9A1791B43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436" y="3366291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②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="" xmlns:a16="http://schemas.microsoft.com/office/drawing/2014/main" id="{E37995E1-2F4B-4862-884C-41EC194CF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723" y="1600200"/>
            <a:ext cx="396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0286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6-9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b="1" dirty="0" err="1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 err="1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내게시물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 게시물 리스트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 클릭 시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    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이동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">
            <a:extLst>
              <a:ext uri="{FF2B5EF4-FFF2-40B4-BE49-F238E27FC236}">
                <a16:creationId xmlns="" xmlns:a16="http://schemas.microsoft.com/office/drawing/2014/main" id="{00FC9328-7E1D-40C6-8313-AB26672C6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296989"/>
            <a:ext cx="6168600" cy="393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4177904" y="1657350"/>
            <a:ext cx="561180" cy="25336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2615725" y="1878330"/>
            <a:ext cx="561180" cy="2317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="" xmlns:a16="http://schemas.microsoft.com/office/drawing/2014/main" id="{E37995E1-2F4B-4862-884C-41EC194CF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056" y="1335087"/>
            <a:ext cx="396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①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="" xmlns:a16="http://schemas.microsoft.com/office/drawing/2014/main" id="{9D2AFF1A-C076-480D-9E9D-9A1791B43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275" y="1833083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②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930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3913D862-8259-4E4B-BCB2-48F6FF17F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0"/>
          <a:stretch/>
        </p:blipFill>
        <p:spPr>
          <a:xfrm>
            <a:off x="1010732" y="1298524"/>
            <a:ext cx="6159933" cy="397628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6-10.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영화전체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영화 상세페이지로 이동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다른 페이지로 이동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1579880" y="1874520"/>
            <a:ext cx="5044440" cy="304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="" xmlns:a16="http://schemas.microsoft.com/office/drawing/2014/main" id="{E37995E1-2F4B-4862-884C-41EC194CF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005" y="1865788"/>
            <a:ext cx="396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3467100" y="5044176"/>
            <a:ext cx="1318260" cy="19253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 b="1">
              <a:solidFill>
                <a:srgbClr val="FFFFFF"/>
              </a:solidFill>
              <a:latin typeface="나눔스퀘어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="" xmlns:a16="http://schemas.microsoft.com/office/drawing/2014/main" id="{9D2AFF1A-C076-480D-9E9D-9A1791B43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50" y="4994547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prstClr val="white"/>
                </a:solidFill>
                <a:latin typeface="나눔스퀘어"/>
              </a:rPr>
              <a:t>②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383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6-11.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영화상세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영화 수정 및 삭제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영화 상세 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좋아요 및 봤어요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미구현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상태로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팝업으로 알림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현재 주소 복사 및 팝업 알림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 장바구니에 추가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⑥ 구매 페이지로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7859D1B-95D1-4C70-B683-740A2EBDA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7" r="8946"/>
          <a:stretch/>
        </p:blipFill>
        <p:spPr>
          <a:xfrm>
            <a:off x="975359" y="1298525"/>
            <a:ext cx="5933441" cy="452756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58A762F-A507-460F-B38C-0ED37689D2A3}"/>
              </a:ext>
            </a:extLst>
          </p:cNvPr>
          <p:cNvSpPr/>
          <p:nvPr/>
        </p:nvSpPr>
        <p:spPr>
          <a:xfrm>
            <a:off x="1992680" y="1650190"/>
            <a:ext cx="642066" cy="20021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4075EA8-FE64-4C2F-8B5A-2573D1F966C5}"/>
              </a:ext>
            </a:extLst>
          </p:cNvPr>
          <p:cNvSpPr/>
          <p:nvPr/>
        </p:nvSpPr>
        <p:spPr>
          <a:xfrm>
            <a:off x="1241441" y="1947141"/>
            <a:ext cx="4917163" cy="35499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1D783F2-2EE0-45EB-9FBC-BD0640911ECE}"/>
              </a:ext>
            </a:extLst>
          </p:cNvPr>
          <p:cNvSpPr/>
          <p:nvPr/>
        </p:nvSpPr>
        <p:spPr>
          <a:xfrm>
            <a:off x="1400677" y="4540760"/>
            <a:ext cx="1880235" cy="35442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E426EE11-B0D1-44A0-9EF6-A7D692CC6B0C}"/>
              </a:ext>
            </a:extLst>
          </p:cNvPr>
          <p:cNvSpPr/>
          <p:nvPr/>
        </p:nvSpPr>
        <p:spPr>
          <a:xfrm>
            <a:off x="5191770" y="4540758"/>
            <a:ext cx="952109" cy="35442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C322C68-2DB6-4D1B-A7DA-2BC50313D7ED}"/>
              </a:ext>
            </a:extLst>
          </p:cNvPr>
          <p:cNvSpPr/>
          <p:nvPr/>
        </p:nvSpPr>
        <p:spPr>
          <a:xfrm>
            <a:off x="3306036" y="4540760"/>
            <a:ext cx="882564" cy="35442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27332977-D930-4FDF-87AF-2D8EBB25BEFE}"/>
              </a:ext>
            </a:extLst>
          </p:cNvPr>
          <p:cNvSpPr/>
          <p:nvPr/>
        </p:nvSpPr>
        <p:spPr>
          <a:xfrm>
            <a:off x="4209511" y="4540759"/>
            <a:ext cx="952109" cy="35442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xmlns="" id="{E37995E1-2F4B-4862-884C-41EC194CF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741" y="1431410"/>
            <a:ext cx="465412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xmlns="" id="{9D2AFF1A-C076-480D-9E9D-9A1791B43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675" y="1947141"/>
            <a:ext cx="498921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91E448F-1CB4-4754-BC6B-EAC4F2AB4EF8}"/>
              </a:ext>
            </a:extLst>
          </p:cNvPr>
          <p:cNvSpPr txBox="1"/>
          <p:nvPr/>
        </p:nvSpPr>
        <p:spPr>
          <a:xfrm>
            <a:off x="1297526" y="4849019"/>
            <a:ext cx="498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778FF7A-305C-446F-B68A-1531545C59B3}"/>
              </a:ext>
            </a:extLst>
          </p:cNvPr>
          <p:cNvSpPr txBox="1"/>
          <p:nvPr/>
        </p:nvSpPr>
        <p:spPr>
          <a:xfrm>
            <a:off x="3201101" y="4846245"/>
            <a:ext cx="498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④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B07B236-E753-4514-AC42-462047079200}"/>
              </a:ext>
            </a:extLst>
          </p:cNvPr>
          <p:cNvSpPr txBox="1"/>
          <p:nvPr/>
        </p:nvSpPr>
        <p:spPr>
          <a:xfrm>
            <a:off x="4139813" y="4851931"/>
            <a:ext cx="498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F3DC748-89BE-4639-A77B-81E751D3C460}"/>
              </a:ext>
            </a:extLst>
          </p:cNvPr>
          <p:cNvSpPr txBox="1"/>
          <p:nvPr/>
        </p:nvSpPr>
        <p:spPr>
          <a:xfrm>
            <a:off x="5141846" y="4846245"/>
            <a:ext cx="498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3020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6-12.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영화상세 페이지 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16641EA9-495C-423B-9754-865C4458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6" r="9302"/>
          <a:stretch/>
        </p:blipFill>
        <p:spPr>
          <a:xfrm>
            <a:off x="968156" y="1298525"/>
            <a:ext cx="5917795" cy="469079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710D6C8F-A531-4B11-8257-4E765C035306}"/>
              </a:ext>
            </a:extLst>
          </p:cNvPr>
          <p:cNvSpPr/>
          <p:nvPr/>
        </p:nvSpPr>
        <p:spPr>
          <a:xfrm>
            <a:off x="1241821" y="1398269"/>
            <a:ext cx="5370466" cy="367390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06F101C-14BF-42F2-AF66-5B5B9CCCD375}"/>
              </a:ext>
            </a:extLst>
          </p:cNvPr>
          <p:cNvSpPr txBox="1"/>
          <p:nvPr/>
        </p:nvSpPr>
        <p:spPr>
          <a:xfrm>
            <a:off x="902122" y="1673326"/>
            <a:ext cx="491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"/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CF73046-8642-49E1-B713-D532ED890E0A}"/>
              </a:ext>
            </a:extLst>
          </p:cNvPr>
          <p:cNvSpPr txBox="1"/>
          <p:nvPr/>
        </p:nvSpPr>
        <p:spPr>
          <a:xfrm>
            <a:off x="902122" y="4816092"/>
            <a:ext cx="491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"/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ACAF45E-FE03-4ED7-B1F5-D92C3CDFADBC}"/>
              </a:ext>
            </a:extLst>
          </p:cNvPr>
          <p:cNvSpPr/>
          <p:nvPr/>
        </p:nvSpPr>
        <p:spPr>
          <a:xfrm>
            <a:off x="1241821" y="5113150"/>
            <a:ext cx="5370468" cy="8579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영화 예고편 및 출연진</a:t>
            </a: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한줄평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 </a:t>
            </a: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2637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35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6-13.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관리자페이지 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전체영화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새 영화 등록 기능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영화 수정 및 삭제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8950F09-DAF7-44D3-9CD1-154D09EE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3" r="11964"/>
          <a:stretch/>
        </p:blipFill>
        <p:spPr>
          <a:xfrm>
            <a:off x="1005840" y="1298524"/>
            <a:ext cx="6131560" cy="4710361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6817546-E052-4EE9-BCF2-3F72C2024511}"/>
              </a:ext>
            </a:extLst>
          </p:cNvPr>
          <p:cNvSpPr txBox="1"/>
          <p:nvPr/>
        </p:nvSpPr>
        <p:spPr>
          <a:xfrm>
            <a:off x="881960" y="2062934"/>
            <a:ext cx="48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4075EA8-FE64-4C2F-8B5A-2573D1F966C5}"/>
              </a:ext>
            </a:extLst>
          </p:cNvPr>
          <p:cNvSpPr/>
          <p:nvPr/>
        </p:nvSpPr>
        <p:spPr>
          <a:xfrm>
            <a:off x="6096474" y="2730149"/>
            <a:ext cx="727129" cy="2062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258A762F-A507-460F-B38C-0ED37689D2A3}"/>
              </a:ext>
            </a:extLst>
          </p:cNvPr>
          <p:cNvSpPr/>
          <p:nvPr/>
        </p:nvSpPr>
        <p:spPr>
          <a:xfrm>
            <a:off x="1239375" y="2247602"/>
            <a:ext cx="624918" cy="19487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F44CBD4-398D-4B1B-8BD8-C71C23496F36}"/>
              </a:ext>
            </a:extLst>
          </p:cNvPr>
          <p:cNvSpPr txBox="1"/>
          <p:nvPr/>
        </p:nvSpPr>
        <p:spPr>
          <a:xfrm>
            <a:off x="5739059" y="2635835"/>
            <a:ext cx="48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973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6-14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추가 페이지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새 영화 정보 입력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영화전체 페이지로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새 영화 추가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689D986-1C02-4E62-8B2C-167D587F5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0" r="9147"/>
          <a:stretch/>
        </p:blipFill>
        <p:spPr>
          <a:xfrm>
            <a:off x="1005840" y="1298525"/>
            <a:ext cx="6164826" cy="43843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6817546-E052-4EE9-BCF2-3F72C2024511}"/>
              </a:ext>
            </a:extLst>
          </p:cNvPr>
          <p:cNvSpPr txBox="1"/>
          <p:nvPr/>
        </p:nvSpPr>
        <p:spPr>
          <a:xfrm>
            <a:off x="2669754" y="1689722"/>
            <a:ext cx="489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58A762F-A507-460F-B38C-0ED37689D2A3}"/>
              </a:ext>
            </a:extLst>
          </p:cNvPr>
          <p:cNvSpPr/>
          <p:nvPr/>
        </p:nvSpPr>
        <p:spPr>
          <a:xfrm>
            <a:off x="3066062" y="4389461"/>
            <a:ext cx="863535" cy="23081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7332977-D930-4FDF-87AF-2D8EBB25BEFE}"/>
              </a:ext>
            </a:extLst>
          </p:cNvPr>
          <p:cNvSpPr/>
          <p:nvPr/>
        </p:nvSpPr>
        <p:spPr>
          <a:xfrm>
            <a:off x="3980607" y="4389461"/>
            <a:ext cx="863535" cy="23081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F44CBD4-398D-4B1B-8BD8-C71C23496F36}"/>
              </a:ext>
            </a:extLst>
          </p:cNvPr>
          <p:cNvSpPr txBox="1"/>
          <p:nvPr/>
        </p:nvSpPr>
        <p:spPr>
          <a:xfrm>
            <a:off x="2943242" y="4549236"/>
            <a:ext cx="489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DD435F27-BB1E-4D9B-AC09-B4905C2011EF}"/>
              </a:ext>
            </a:extLst>
          </p:cNvPr>
          <p:cNvSpPr/>
          <p:nvPr/>
        </p:nvSpPr>
        <p:spPr>
          <a:xfrm>
            <a:off x="3089316" y="1791428"/>
            <a:ext cx="1754826" cy="259803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3AB9B42-678E-4336-A104-722F7814A7D6}"/>
              </a:ext>
            </a:extLst>
          </p:cNvPr>
          <p:cNvSpPr txBox="1"/>
          <p:nvPr/>
        </p:nvSpPr>
        <p:spPr>
          <a:xfrm>
            <a:off x="3866572" y="4549236"/>
            <a:ext cx="489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090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6-15.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페이지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수정 영화 정보 입력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영화전체 페이지로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영화 삭제 기능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수정 내용 저장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AF04BC1-7095-4C64-98A0-29586B364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7" r="9592"/>
          <a:stretch/>
        </p:blipFill>
        <p:spPr>
          <a:xfrm>
            <a:off x="1005840" y="1298525"/>
            <a:ext cx="6164826" cy="44510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58A762F-A507-460F-B38C-0ED37689D2A3}"/>
              </a:ext>
            </a:extLst>
          </p:cNvPr>
          <p:cNvSpPr/>
          <p:nvPr/>
        </p:nvSpPr>
        <p:spPr>
          <a:xfrm>
            <a:off x="2867032" y="1627847"/>
            <a:ext cx="2180575" cy="316286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426EE11-B0D1-44A0-9EF6-A7D692CC6B0C}"/>
              </a:ext>
            </a:extLst>
          </p:cNvPr>
          <p:cNvSpPr/>
          <p:nvPr/>
        </p:nvSpPr>
        <p:spPr>
          <a:xfrm>
            <a:off x="2986882" y="4843962"/>
            <a:ext cx="625056" cy="21779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C322C68-2DB6-4D1B-A7DA-2BC50313D7ED}"/>
              </a:ext>
            </a:extLst>
          </p:cNvPr>
          <p:cNvSpPr/>
          <p:nvPr/>
        </p:nvSpPr>
        <p:spPr>
          <a:xfrm>
            <a:off x="3631677" y="4845133"/>
            <a:ext cx="625057" cy="2154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7332977-D930-4FDF-87AF-2D8EBB25BEFE}"/>
              </a:ext>
            </a:extLst>
          </p:cNvPr>
          <p:cNvSpPr/>
          <p:nvPr/>
        </p:nvSpPr>
        <p:spPr>
          <a:xfrm>
            <a:off x="4276473" y="4841953"/>
            <a:ext cx="625056" cy="2154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6817546-E052-4EE9-BCF2-3F72C2024511}"/>
              </a:ext>
            </a:extLst>
          </p:cNvPr>
          <p:cNvSpPr txBox="1"/>
          <p:nvPr/>
        </p:nvSpPr>
        <p:spPr>
          <a:xfrm>
            <a:off x="2460780" y="1531071"/>
            <a:ext cx="498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91E448F-1CB4-4754-BC6B-EAC4F2AB4EF8}"/>
              </a:ext>
            </a:extLst>
          </p:cNvPr>
          <p:cNvSpPr txBox="1"/>
          <p:nvPr/>
        </p:nvSpPr>
        <p:spPr>
          <a:xfrm>
            <a:off x="3532270" y="5014315"/>
            <a:ext cx="498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778FF7A-305C-446F-B68A-1531545C59B3}"/>
              </a:ext>
            </a:extLst>
          </p:cNvPr>
          <p:cNvSpPr txBox="1"/>
          <p:nvPr/>
        </p:nvSpPr>
        <p:spPr>
          <a:xfrm>
            <a:off x="4177066" y="5014315"/>
            <a:ext cx="498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④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F44CBD4-398D-4B1B-8BD8-C71C23496F36}"/>
              </a:ext>
            </a:extLst>
          </p:cNvPr>
          <p:cNvSpPr txBox="1"/>
          <p:nvPr/>
        </p:nvSpPr>
        <p:spPr>
          <a:xfrm>
            <a:off x="2867032" y="5018336"/>
            <a:ext cx="498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699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STER] Near 4K collage containing 330 movie posters. : r/PlexPosters"/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12192000" cy="68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24B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prstClr val="white"/>
                </a:solidFill>
              </a:rPr>
              <a:t>1. </a:t>
            </a:r>
            <a:r>
              <a:rPr lang="ko-KR" altLang="en-US" sz="3600" b="1" spc="-300" dirty="0">
                <a:solidFill>
                  <a:prstClr val="white"/>
                </a:solidFill>
              </a:rPr>
              <a:t>팀원 </a:t>
            </a:r>
            <a:r>
              <a:rPr lang="ko-KR" altLang="en-US" sz="3600" b="1" spc="-300" dirty="0" smtClean="0">
                <a:solidFill>
                  <a:prstClr val="white"/>
                </a:solidFill>
              </a:rPr>
              <a:t>소개</a:t>
            </a:r>
            <a:endParaRPr lang="ko-KR" altLang="en-US" sz="3600" b="1" spc="-300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46890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71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6-16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관리자페이지 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</a:t>
            </a:r>
            <a:r>
              <a:rPr lang="ko-KR" altLang="en-US" sz="3600" b="1" dirty="0" err="1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한줄평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해당 영화 상세페이지로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한줄평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상세페이지로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영화 수정 및 삭제 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4DF423C-AC90-4214-9F77-951FDB547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4" r="6882"/>
          <a:stretch/>
        </p:blipFill>
        <p:spPr>
          <a:xfrm>
            <a:off x="1005840" y="1298525"/>
            <a:ext cx="6164826" cy="2542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6817546-E052-4EE9-BCF2-3F72C2024511}"/>
              </a:ext>
            </a:extLst>
          </p:cNvPr>
          <p:cNvSpPr txBox="1"/>
          <p:nvPr/>
        </p:nvSpPr>
        <p:spPr>
          <a:xfrm>
            <a:off x="2699226" y="2261312"/>
            <a:ext cx="49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58A762F-A507-460F-B38C-0ED37689D2A3}"/>
              </a:ext>
            </a:extLst>
          </p:cNvPr>
          <p:cNvSpPr/>
          <p:nvPr/>
        </p:nvSpPr>
        <p:spPr>
          <a:xfrm>
            <a:off x="2823600" y="2596280"/>
            <a:ext cx="640420" cy="19970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04075EA8-FE64-4C2F-8B5A-2573D1F966C5}"/>
              </a:ext>
            </a:extLst>
          </p:cNvPr>
          <p:cNvSpPr/>
          <p:nvPr/>
        </p:nvSpPr>
        <p:spPr>
          <a:xfrm>
            <a:off x="4414892" y="2574852"/>
            <a:ext cx="831901" cy="2113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F44CBD4-398D-4B1B-8BD8-C71C23496F36}"/>
              </a:ext>
            </a:extLst>
          </p:cNvPr>
          <p:cNvSpPr txBox="1"/>
          <p:nvPr/>
        </p:nvSpPr>
        <p:spPr>
          <a:xfrm>
            <a:off x="4292954" y="2226948"/>
            <a:ext cx="555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AFA9131-85DE-4147-B931-C145E37B2CCA}"/>
              </a:ext>
            </a:extLst>
          </p:cNvPr>
          <p:cNvSpPr/>
          <p:nvPr/>
        </p:nvSpPr>
        <p:spPr>
          <a:xfrm>
            <a:off x="5477516" y="2574852"/>
            <a:ext cx="831901" cy="2113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43A4945-AE1F-43D7-9754-053D1EC1A969}"/>
              </a:ext>
            </a:extLst>
          </p:cNvPr>
          <p:cNvSpPr txBox="1"/>
          <p:nvPr/>
        </p:nvSpPr>
        <p:spPr>
          <a:xfrm>
            <a:off x="5344017" y="2233298"/>
            <a:ext cx="555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317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6-17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b="1" dirty="0" err="1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한줄평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전체한줄평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페이지로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한줄평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수정 페이지로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한줄평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삭제 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CFDD0A1-5934-490E-AC0D-B8677551E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1" r="5677"/>
          <a:stretch/>
        </p:blipFill>
        <p:spPr>
          <a:xfrm>
            <a:off x="1005840" y="1298525"/>
            <a:ext cx="6164826" cy="23761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475B533-CEE1-496C-B70D-1575419BB69E}"/>
              </a:ext>
            </a:extLst>
          </p:cNvPr>
          <p:cNvSpPr/>
          <p:nvPr/>
        </p:nvSpPr>
        <p:spPr>
          <a:xfrm>
            <a:off x="2993389" y="2536377"/>
            <a:ext cx="626569" cy="2183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7754D86-E67F-4A6C-95FF-B90A2F8D1BDD}"/>
              </a:ext>
            </a:extLst>
          </p:cNvPr>
          <p:cNvSpPr/>
          <p:nvPr/>
        </p:nvSpPr>
        <p:spPr>
          <a:xfrm>
            <a:off x="3619624" y="2538375"/>
            <a:ext cx="626571" cy="2159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A52EC52-6745-4B04-8960-F76E00229921}"/>
              </a:ext>
            </a:extLst>
          </p:cNvPr>
          <p:cNvSpPr/>
          <p:nvPr/>
        </p:nvSpPr>
        <p:spPr>
          <a:xfrm>
            <a:off x="4270598" y="2536376"/>
            <a:ext cx="626569" cy="2159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E989729-383E-4A51-857F-B65D7175F2D2}"/>
              </a:ext>
            </a:extLst>
          </p:cNvPr>
          <p:cNvSpPr txBox="1"/>
          <p:nvPr/>
        </p:nvSpPr>
        <p:spPr>
          <a:xfrm>
            <a:off x="2900372" y="2660004"/>
            <a:ext cx="500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7E31D76-6B8A-4923-8F52-63B554F0551A}"/>
              </a:ext>
            </a:extLst>
          </p:cNvPr>
          <p:cNvSpPr txBox="1"/>
          <p:nvPr/>
        </p:nvSpPr>
        <p:spPr>
          <a:xfrm>
            <a:off x="4177583" y="2660004"/>
            <a:ext cx="500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64653D9-CC47-4942-AA08-81EF14CE07DF}"/>
              </a:ext>
            </a:extLst>
          </p:cNvPr>
          <p:cNvSpPr txBox="1"/>
          <p:nvPr/>
        </p:nvSpPr>
        <p:spPr>
          <a:xfrm>
            <a:off x="3538768" y="2660004"/>
            <a:ext cx="500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01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6-18. </a:t>
            </a:r>
            <a:r>
              <a:rPr lang="ko-KR" altLang="en-US" sz="3600" b="1" dirty="0" err="1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한줄평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수정 페이지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해당 영화 상세페이지로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한줄평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삭제 기능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한줄평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수정내용 저장 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C7491CC-9AC1-409F-B3E3-6EAE20374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5" r="10205"/>
          <a:stretch/>
        </p:blipFill>
        <p:spPr>
          <a:xfrm>
            <a:off x="1005840" y="1298525"/>
            <a:ext cx="6164826" cy="30837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D5E192A-2543-4939-8FF2-702A02672EE4}"/>
              </a:ext>
            </a:extLst>
          </p:cNvPr>
          <p:cNvSpPr/>
          <p:nvPr/>
        </p:nvSpPr>
        <p:spPr>
          <a:xfrm>
            <a:off x="2974339" y="2904554"/>
            <a:ext cx="617597" cy="21519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6E71054-4422-48E0-ABB3-1501B76467D3}"/>
              </a:ext>
            </a:extLst>
          </p:cNvPr>
          <p:cNvSpPr/>
          <p:nvPr/>
        </p:nvSpPr>
        <p:spPr>
          <a:xfrm>
            <a:off x="3643322" y="2906553"/>
            <a:ext cx="617598" cy="21288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E462E10-29E2-4196-A0C4-6492B1D9BEBE}"/>
              </a:ext>
            </a:extLst>
          </p:cNvPr>
          <p:cNvSpPr/>
          <p:nvPr/>
        </p:nvSpPr>
        <p:spPr>
          <a:xfrm>
            <a:off x="4312306" y="2904554"/>
            <a:ext cx="617597" cy="21288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31E6EE1-D0D2-49FA-AA29-35F34DF53879}"/>
              </a:ext>
            </a:extLst>
          </p:cNvPr>
          <p:cNvSpPr txBox="1"/>
          <p:nvPr/>
        </p:nvSpPr>
        <p:spPr>
          <a:xfrm>
            <a:off x="2881322" y="3028181"/>
            <a:ext cx="49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60E65CF-27C0-4889-ABE6-ED36A459CF18}"/>
              </a:ext>
            </a:extLst>
          </p:cNvPr>
          <p:cNvSpPr txBox="1"/>
          <p:nvPr/>
        </p:nvSpPr>
        <p:spPr>
          <a:xfrm>
            <a:off x="4219291" y="3028181"/>
            <a:ext cx="49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CECA582-631D-4C34-A86B-9C6F6B791F5C}"/>
              </a:ext>
            </a:extLst>
          </p:cNvPr>
          <p:cNvSpPr txBox="1"/>
          <p:nvPr/>
        </p:nvSpPr>
        <p:spPr>
          <a:xfrm>
            <a:off x="3550306" y="3028181"/>
            <a:ext cx="49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587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6-19.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장바구니 페이지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주문페이지로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장바구니에 담겨있는 영화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정보와 금액 등을 요약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7CD207E-F80C-4F5F-2592-7875EC15A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6" r="5969"/>
          <a:stretch/>
        </p:blipFill>
        <p:spPr>
          <a:xfrm>
            <a:off x="1005841" y="1298525"/>
            <a:ext cx="6164826" cy="34423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3AFF34C-A617-BA56-7718-8F1E0248A1A9}"/>
              </a:ext>
            </a:extLst>
          </p:cNvPr>
          <p:cNvSpPr/>
          <p:nvPr/>
        </p:nvSpPr>
        <p:spPr>
          <a:xfrm>
            <a:off x="4196626" y="3561382"/>
            <a:ext cx="1022531" cy="22318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C24743D-E383-6E66-0AA3-6E71696BDB34}"/>
              </a:ext>
            </a:extLst>
          </p:cNvPr>
          <p:cNvSpPr txBox="1"/>
          <p:nvPr/>
        </p:nvSpPr>
        <p:spPr>
          <a:xfrm>
            <a:off x="4098371" y="3192050"/>
            <a:ext cx="404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EBA9FAFA-D132-144B-9AA3-4572E4840CBB}"/>
              </a:ext>
            </a:extLst>
          </p:cNvPr>
          <p:cNvSpPr/>
          <p:nvPr/>
        </p:nvSpPr>
        <p:spPr>
          <a:xfrm>
            <a:off x="1821726" y="2183578"/>
            <a:ext cx="4394484" cy="10546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34E22F6-8447-73B6-ADE0-D13D4D6E2FE8}"/>
              </a:ext>
            </a:extLst>
          </p:cNvPr>
          <p:cNvSpPr txBox="1"/>
          <p:nvPr/>
        </p:nvSpPr>
        <p:spPr>
          <a:xfrm>
            <a:off x="1509304" y="1814246"/>
            <a:ext cx="404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7792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6-20.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 페이지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결제버튼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금액이 부족할 경우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충전페이지 팝업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머니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충전</a:t>
            </a: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4572121-13AB-D7B4-79B1-84A64AE62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08" y="1298525"/>
            <a:ext cx="7039866" cy="2889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3AFF34C-A617-BA56-7718-8F1E0248A1A9}"/>
              </a:ext>
            </a:extLst>
          </p:cNvPr>
          <p:cNvSpPr/>
          <p:nvPr/>
        </p:nvSpPr>
        <p:spPr>
          <a:xfrm>
            <a:off x="4670745" y="3740748"/>
            <a:ext cx="866865" cy="2349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0CF2D55-F108-B04C-5A76-16E35B20A608}"/>
              </a:ext>
            </a:extLst>
          </p:cNvPr>
          <p:cNvSpPr/>
          <p:nvPr/>
        </p:nvSpPr>
        <p:spPr>
          <a:xfrm>
            <a:off x="701995" y="1787274"/>
            <a:ext cx="2041615" cy="154072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047AF8-3236-BBE4-E56B-5DCFF11356DA}"/>
              </a:ext>
            </a:extLst>
          </p:cNvPr>
          <p:cNvSpPr txBox="1"/>
          <p:nvPr/>
        </p:nvSpPr>
        <p:spPr>
          <a:xfrm>
            <a:off x="4550095" y="3385994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4C3011A-5EF8-A354-F363-7F6194A49A43}"/>
              </a:ext>
            </a:extLst>
          </p:cNvPr>
          <p:cNvSpPr txBox="1"/>
          <p:nvPr/>
        </p:nvSpPr>
        <p:spPr>
          <a:xfrm>
            <a:off x="609920" y="1423581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527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6-21.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주문완료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주문 취소 페이지로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주문내역 페이지로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116705E-E40A-2AF0-2520-597F4B5CF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7" y="1298525"/>
            <a:ext cx="6972300" cy="34675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A690E565-2749-02AF-EE6F-A6EA6F860B00}"/>
              </a:ext>
            </a:extLst>
          </p:cNvPr>
          <p:cNvSpPr/>
          <p:nvPr/>
        </p:nvSpPr>
        <p:spPr>
          <a:xfrm>
            <a:off x="3926223" y="3530150"/>
            <a:ext cx="1187795" cy="2349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AFD3F8D-BCC3-30C0-FCD0-B1D2A486F04B}"/>
              </a:ext>
            </a:extLst>
          </p:cNvPr>
          <p:cNvSpPr/>
          <p:nvPr/>
        </p:nvSpPr>
        <p:spPr>
          <a:xfrm>
            <a:off x="2311055" y="3530150"/>
            <a:ext cx="1187795" cy="2349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E52D6D0-367E-9DA6-2FBB-0D50504B34D0}"/>
              </a:ext>
            </a:extLst>
          </p:cNvPr>
          <p:cNvSpPr txBox="1"/>
          <p:nvPr/>
        </p:nvSpPr>
        <p:spPr>
          <a:xfrm>
            <a:off x="2215933" y="3193705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C4774AB-562F-4646-3197-771D29B3305D}"/>
              </a:ext>
            </a:extLst>
          </p:cNvPr>
          <p:cNvSpPr txBox="1"/>
          <p:nvPr/>
        </p:nvSpPr>
        <p:spPr>
          <a:xfrm>
            <a:off x="3821249" y="3193705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0685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6-22.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환불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환불 취소 후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주문내역으로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환불 처리 진행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B2ED2D6-1E9C-5B92-367B-6E8EA039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1298525"/>
            <a:ext cx="6164826" cy="37136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2DB115A-3ABA-109B-9D11-9F7F186CF258}"/>
              </a:ext>
            </a:extLst>
          </p:cNvPr>
          <p:cNvSpPr/>
          <p:nvPr/>
        </p:nvSpPr>
        <p:spPr>
          <a:xfrm>
            <a:off x="4088253" y="4313871"/>
            <a:ext cx="970411" cy="2118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6C91D2F-ED8B-B3FC-9D51-44237ED1A8DF}"/>
              </a:ext>
            </a:extLst>
          </p:cNvPr>
          <p:cNvSpPr/>
          <p:nvPr/>
        </p:nvSpPr>
        <p:spPr>
          <a:xfrm>
            <a:off x="2674428" y="4313871"/>
            <a:ext cx="970411" cy="2118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267C499-ABCA-2FDF-AB48-76BCB8A7B826}"/>
              </a:ext>
            </a:extLst>
          </p:cNvPr>
          <p:cNvSpPr txBox="1"/>
          <p:nvPr/>
        </p:nvSpPr>
        <p:spPr>
          <a:xfrm>
            <a:off x="3964462" y="3944539"/>
            <a:ext cx="383551" cy="376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421D8E5-0E11-4162-240F-EC010995F6BC}"/>
              </a:ext>
            </a:extLst>
          </p:cNvPr>
          <p:cNvSpPr txBox="1"/>
          <p:nvPr/>
        </p:nvSpPr>
        <p:spPr>
          <a:xfrm>
            <a:off x="2556953" y="3944539"/>
            <a:ext cx="383551" cy="376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3298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6-23.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주문내역 페이지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주문내역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장바구니에 담은 영화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66AB4EC-5E07-1978-9832-AFE4A5A7D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4" y="1298525"/>
            <a:ext cx="7020191" cy="255719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61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6-24.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영화 전체 검색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영화만 검색 및 </a:t>
            </a:r>
            <a:r>
              <a:rPr lang="ko-KR" altLang="en-US" sz="1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검색결과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없음</a:t>
            </a: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10BD82B9-71D8-4DB0-824D-899D731B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1298525"/>
            <a:ext cx="6164825" cy="299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="" xmlns:a16="http://schemas.microsoft.com/office/drawing/2014/main" id="{0C76893D-0D86-4B21-AA87-FC6AF91B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4502492"/>
            <a:ext cx="6164825" cy="168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Rectangle 7">
            <a:extLst>
              <a:ext uri="{FF2B5EF4-FFF2-40B4-BE49-F238E27FC236}">
                <a16:creationId xmlns="" xmlns:a16="http://schemas.microsoft.com/office/drawing/2014/main" id="{BDCB9648-F273-434B-A42A-6FF474184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647" y="1499132"/>
            <a:ext cx="1174153" cy="136686"/>
          </a:xfrm>
          <a:prstGeom prst="rect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0BA6206-47FB-452E-8988-DF583FA7BAA6}"/>
              </a:ext>
            </a:extLst>
          </p:cNvPr>
          <p:cNvSpPr/>
          <p:nvPr/>
        </p:nvSpPr>
        <p:spPr>
          <a:xfrm>
            <a:off x="1170939" y="1750945"/>
            <a:ext cx="5825211" cy="229912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8F62A5C-68F1-40AB-BBC0-27DBC76C804C}"/>
              </a:ext>
            </a:extLst>
          </p:cNvPr>
          <p:cNvSpPr/>
          <p:nvPr/>
        </p:nvSpPr>
        <p:spPr>
          <a:xfrm>
            <a:off x="1051559" y="5492647"/>
            <a:ext cx="1109708" cy="25210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8849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6-25.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</a:t>
            </a:r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</a:t>
            </a:r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제목 선택 시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페이지로이동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글쓰기 버튼 클릭 시 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 페이지 이동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해당 페이지 리스트 이동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0FBB5B58-60DD-4918-992C-852283A0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1298525"/>
            <a:ext cx="6208713" cy="416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4EFBFA79-3691-4818-8395-33F4B861A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990" y="4517975"/>
            <a:ext cx="385763" cy="212725"/>
          </a:xfrm>
          <a:prstGeom prst="rect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="" xmlns:a16="http://schemas.microsoft.com/office/drawing/2014/main" id="{A0EC13B7-77D2-46B9-9709-599060A12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828" y="5005338"/>
            <a:ext cx="990600" cy="228600"/>
          </a:xfrm>
          <a:prstGeom prst="rect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0F6C2FE7-256C-4A7F-843A-F4F276F78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090" y="4441775"/>
            <a:ext cx="4254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eaLnBrk="1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ko-KR" b="1">
                <a:solidFill>
                  <a:schemeClr val="bg1"/>
                </a:solidFill>
                <a:latin typeface="+mn-ea"/>
              </a:rPr>
              <a:t>②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="" xmlns:a16="http://schemas.microsoft.com/office/drawing/2014/main" id="{1BB80E27-4925-4EB1-AF90-1B44A36DC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640" y="2466925"/>
            <a:ext cx="4254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eaLnBrk="1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ko-KR" b="1">
                <a:solidFill>
                  <a:schemeClr val="bg1"/>
                </a:solidFill>
                <a:latin typeface="+mn-ea"/>
              </a:rPr>
              <a:t>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9768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AFF4582-E84B-47CB-B0B6-FB23ED849DAA}"/>
              </a:ext>
            </a:extLst>
          </p:cNvPr>
          <p:cNvSpPr txBox="1"/>
          <p:nvPr/>
        </p:nvSpPr>
        <p:spPr>
          <a:xfrm flipH="1">
            <a:off x="1006879" y="4143826"/>
            <a:ext cx="209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김태윤</a:t>
            </a:r>
            <a:endParaRPr lang="ko-KR" altLang="en-US" sz="20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38288DF-EF25-4352-BDD4-2E7F8DD223D3}"/>
              </a:ext>
            </a:extLst>
          </p:cNvPr>
          <p:cNvCxnSpPr/>
          <p:nvPr/>
        </p:nvCxnSpPr>
        <p:spPr>
          <a:xfrm>
            <a:off x="1682520" y="472294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0CD5D5E-67E6-4201-96D6-A5280732B836}"/>
              </a:ext>
            </a:extLst>
          </p:cNvPr>
          <p:cNvSpPr txBox="1"/>
          <p:nvPr/>
        </p:nvSpPr>
        <p:spPr>
          <a:xfrm>
            <a:off x="928774" y="4917351"/>
            <a:ext cx="2279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팀장</a:t>
            </a:r>
            <a:endParaRPr lang="en-US" altLang="ko-KR" dirty="0" smtClean="0"/>
          </a:p>
          <a:p>
            <a:endParaRPr lang="en-US" altLang="ko-KR" sz="600" dirty="0" smtClean="0"/>
          </a:p>
          <a:p>
            <a:r>
              <a:rPr lang="en-US" altLang="ko-KR" dirty="0" smtClean="0"/>
              <a:t>- DB </a:t>
            </a:r>
            <a:r>
              <a:rPr lang="ko-KR" altLang="en-US" dirty="0" smtClean="0"/>
              <a:t>관리자</a:t>
            </a:r>
            <a:endParaRPr lang="en-US" altLang="ko-KR" dirty="0" smtClean="0"/>
          </a:p>
          <a:p>
            <a:endParaRPr lang="en-US" altLang="ko-KR" sz="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영화구매기능 구현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C183CE1-D8A2-4BE8-BDA0-493E10B40740}"/>
              </a:ext>
            </a:extLst>
          </p:cNvPr>
          <p:cNvSpPr txBox="1"/>
          <p:nvPr/>
        </p:nvSpPr>
        <p:spPr>
          <a:xfrm flipH="1">
            <a:off x="3608587" y="4143826"/>
            <a:ext cx="209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이현수</a:t>
            </a:r>
            <a:endParaRPr lang="ko-KR" altLang="en-US" sz="2000" b="1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68BDA03F-C887-40F8-B676-C9BE8C79B160}"/>
              </a:ext>
            </a:extLst>
          </p:cNvPr>
          <p:cNvCxnSpPr/>
          <p:nvPr/>
        </p:nvCxnSpPr>
        <p:spPr>
          <a:xfrm>
            <a:off x="4284228" y="472294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6AEE38D-6CC7-41A2-B4AC-E22B635E630B}"/>
              </a:ext>
            </a:extLst>
          </p:cNvPr>
          <p:cNvSpPr txBox="1"/>
          <p:nvPr/>
        </p:nvSpPr>
        <p:spPr>
          <a:xfrm flipH="1">
            <a:off x="6315408" y="4143826"/>
            <a:ext cx="209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김용원</a:t>
            </a:r>
            <a:endParaRPr lang="ko-KR" altLang="en-US" sz="20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08C422D0-4EF4-4D16-9138-D7D4D0A7A56F}"/>
              </a:ext>
            </a:extLst>
          </p:cNvPr>
          <p:cNvCxnSpPr/>
          <p:nvPr/>
        </p:nvCxnSpPr>
        <p:spPr>
          <a:xfrm>
            <a:off x="6991049" y="472294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D3323D62-8FE2-47D8-90F4-58A893AE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01" y="1579018"/>
            <a:ext cx="2205447" cy="220544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0672D943-1368-4F5A-B7D1-99803FD1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60" y="1579018"/>
            <a:ext cx="2205447" cy="220544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C7D82AAC-778F-4DFA-899B-8FE0FD9B5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36" y="1579018"/>
            <a:ext cx="2205447" cy="22054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ADF5D389-1E91-4D8D-B5B3-414D65E2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489" y="1579018"/>
            <a:ext cx="2205447" cy="220544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6AEE38D-6CC7-41A2-B4AC-E22B635E630B}"/>
              </a:ext>
            </a:extLst>
          </p:cNvPr>
          <p:cNvSpPr txBox="1"/>
          <p:nvPr/>
        </p:nvSpPr>
        <p:spPr>
          <a:xfrm flipH="1">
            <a:off x="8955551" y="4143826"/>
            <a:ext cx="209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이경준</a:t>
            </a:r>
            <a:endParaRPr lang="ko-KR" altLang="en-US" sz="2000" b="1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08C422D0-4EF4-4D16-9138-D7D4D0A7A56F}"/>
              </a:ext>
            </a:extLst>
          </p:cNvPr>
          <p:cNvCxnSpPr/>
          <p:nvPr/>
        </p:nvCxnSpPr>
        <p:spPr>
          <a:xfrm>
            <a:off x="9631192" y="4722949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0CD5D5E-67E6-4201-96D6-A5280732B836}"/>
              </a:ext>
            </a:extLst>
          </p:cNvPr>
          <p:cNvSpPr txBox="1"/>
          <p:nvPr/>
        </p:nvSpPr>
        <p:spPr>
          <a:xfrm>
            <a:off x="3511408" y="4917351"/>
            <a:ext cx="2279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팀원</a:t>
            </a:r>
            <a:endParaRPr lang="en-US" altLang="ko-KR" dirty="0" smtClean="0"/>
          </a:p>
          <a:p>
            <a:endParaRPr lang="en-US" altLang="ko-KR" sz="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백앤드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관리자</a:t>
            </a:r>
            <a:endParaRPr lang="en-US" altLang="ko-KR" dirty="0" smtClean="0"/>
          </a:p>
          <a:p>
            <a:endParaRPr lang="en-US" altLang="ko-KR" sz="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커뮤니티기능 구현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60CD5D5E-67E6-4201-96D6-A5280732B836}"/>
              </a:ext>
            </a:extLst>
          </p:cNvPr>
          <p:cNvSpPr txBox="1"/>
          <p:nvPr/>
        </p:nvSpPr>
        <p:spPr>
          <a:xfrm>
            <a:off x="6236309" y="4917351"/>
            <a:ext cx="2279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팀원</a:t>
            </a:r>
            <a:endParaRPr lang="en-US" altLang="ko-KR" dirty="0" smtClean="0"/>
          </a:p>
          <a:p>
            <a:endParaRPr lang="en-US" altLang="ko-KR" sz="600" dirty="0" smtClean="0"/>
          </a:p>
          <a:p>
            <a:r>
              <a:rPr lang="en-US" altLang="ko-KR" dirty="0" smtClean="0"/>
              <a:t>- </a:t>
            </a:r>
            <a:r>
              <a:rPr lang="en-US" altLang="ko-KR" dirty="0" err="1" smtClean="0">
                <a:latin typeface="+mn-ea"/>
              </a:rPr>
              <a:t>GitHub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관리자</a:t>
            </a:r>
            <a:endParaRPr lang="en-US" altLang="ko-KR" dirty="0" smtClean="0"/>
          </a:p>
          <a:p>
            <a:endParaRPr lang="en-US" altLang="ko-KR" sz="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영화정보기능 구현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0CD5D5E-67E6-4201-96D6-A5280732B836}"/>
              </a:ext>
            </a:extLst>
          </p:cNvPr>
          <p:cNvSpPr txBox="1"/>
          <p:nvPr/>
        </p:nvSpPr>
        <p:spPr>
          <a:xfrm>
            <a:off x="8823362" y="4917351"/>
            <a:ext cx="2279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팀원</a:t>
            </a:r>
            <a:endParaRPr lang="en-US" altLang="ko-KR" dirty="0" smtClean="0"/>
          </a:p>
          <a:p>
            <a:endParaRPr lang="en-US" altLang="ko-KR" sz="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프론트앤드</a:t>
            </a:r>
            <a:r>
              <a:rPr lang="ko-KR" altLang="en-US" dirty="0" smtClean="0"/>
              <a:t> 관리자</a:t>
            </a:r>
            <a:endParaRPr lang="en-US" altLang="ko-KR" dirty="0" smtClean="0"/>
          </a:p>
          <a:p>
            <a:endParaRPr lang="en-US" altLang="ko-KR" sz="60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회원기능 구현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9741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6-26. </a:t>
            </a:r>
            <a:r>
              <a:rPr lang="ko-KR" altLang="en-US" sz="3600" b="1" dirty="0" err="1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                                            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</a:t>
            </a: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2A7A4FEB-AE9F-4EB1-9A9F-E79091390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468" y="4246253"/>
            <a:ext cx="741844" cy="177937"/>
          </a:xfrm>
          <a:prstGeom prst="rect">
            <a:avLst/>
          </a:prstGeom>
          <a:noFill/>
          <a:ln w="38160">
            <a:solidFill>
              <a:schemeClr val="bg1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="" xmlns:a16="http://schemas.microsoft.com/office/drawing/2014/main" id="{37ABF52B-291E-4073-ADE3-20AAD88A1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3717084"/>
            <a:ext cx="4383025" cy="251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8153" r="13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="" xmlns:a16="http://schemas.microsoft.com/office/drawing/2014/main" id="{3F130E8B-CF08-450E-BACE-E9C08A34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1" y="1298525"/>
            <a:ext cx="4383024" cy="2321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613" t="14166" r="1553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="" xmlns:a16="http://schemas.microsoft.com/office/drawing/2014/main" id="{C4E85C0F-8EE8-4940-8C42-B37632178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217" y="4209740"/>
            <a:ext cx="3707908" cy="147845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="" xmlns:a16="http://schemas.microsoft.com/office/drawing/2014/main" id="{712EFDBF-41B8-4246-B0E9-0B14FC65F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919" y="3218956"/>
            <a:ext cx="1068946" cy="251800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454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6-27. </a:t>
            </a:r>
            <a:r>
              <a:rPr lang="ko-KR" altLang="en-US" sz="3600" b="1" dirty="0" err="1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본인 작성 게시물 수정 및 삭제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  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본인 작성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수정 및 삭제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타인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댓글의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수정 및 삭제 버튼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없음</a:t>
            </a: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="" xmlns:a16="http://schemas.microsoft.com/office/drawing/2014/main" id="{B263E964-0D39-4292-82C0-6358557D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1298525"/>
            <a:ext cx="5141913" cy="410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51012831-782E-45D5-8E3C-ED97548D8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7770" y="3449588"/>
            <a:ext cx="900113" cy="215900"/>
          </a:xfrm>
          <a:prstGeom prst="rect">
            <a:avLst/>
          </a:prstGeom>
          <a:noFill/>
          <a:ln w="38160">
            <a:solidFill>
              <a:schemeClr val="bg1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="" xmlns:a16="http://schemas.microsoft.com/office/drawing/2014/main" id="{9DB32397-BEFF-4E4C-B376-714F5D010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533" y="4960888"/>
            <a:ext cx="900112" cy="285750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="" xmlns:a16="http://schemas.microsoft.com/office/drawing/2014/main" id="{28E4CC17-E726-4E67-B4D9-E9FB2F64C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3920" y="4421138"/>
            <a:ext cx="719138" cy="179387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="" xmlns:a16="http://schemas.microsoft.com/office/drawing/2014/main" id="{AACA11B0-D627-4715-ABA1-A7BB339AC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933" y="3374975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0FAC63FB-A167-4429-BF7B-82F1FECF2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8458" y="4356050"/>
            <a:ext cx="4254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>
                <a:solidFill>
                  <a:schemeClr val="bg1"/>
                </a:solidFill>
                <a:latin typeface="+mn-ea"/>
              </a:rPr>
              <a:t>②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="" xmlns:a16="http://schemas.microsoft.com/office/drawing/2014/main" id="{1E4AA802-AEB9-4C6F-93CC-383F6EF57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083" y="4924375"/>
            <a:ext cx="4254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>
                <a:solidFill>
                  <a:schemeClr val="bg1"/>
                </a:solidFill>
                <a:latin typeface="+mn-ea"/>
              </a:rPr>
              <a:t>③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7822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6-28. </a:t>
            </a:r>
            <a:r>
              <a:rPr lang="ko-KR" altLang="en-US" sz="3600" b="1" dirty="0" err="1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수정 성공 </a:t>
            </a: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3C159B6-66A3-49AD-AF50-1EEC54F32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1143999"/>
            <a:ext cx="3551332" cy="254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83FE391-D810-40C2-B19B-9621A1355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630" y="3268063"/>
            <a:ext cx="330070" cy="130111"/>
          </a:xfrm>
          <a:prstGeom prst="rect">
            <a:avLst/>
          </a:prstGeom>
          <a:noFill/>
          <a:ln w="38160">
            <a:solidFill>
              <a:schemeClr val="bg1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pic>
        <p:nvPicPr>
          <p:cNvPr id="9" name="그림 1">
            <a:extLst>
              <a:ext uri="{FF2B5EF4-FFF2-40B4-BE49-F238E27FC236}">
                <a16:creationId xmlns="" xmlns:a16="http://schemas.microsoft.com/office/drawing/2014/main" id="{ACF2EECF-559A-47D6-8F4C-E53DF5A5B4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2" y="3777589"/>
            <a:ext cx="4685348" cy="254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">
            <a:extLst>
              <a:ext uri="{FF2B5EF4-FFF2-40B4-BE49-F238E27FC236}">
                <a16:creationId xmlns="" xmlns:a16="http://schemas.microsoft.com/office/drawing/2014/main" id="{05522377-BE7A-4CB2-8227-D4A87B04F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162" y="4214152"/>
            <a:ext cx="4074513" cy="186263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AACA11B0-D627-4715-ABA1-A7BB339AC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8180" y="3119054"/>
            <a:ext cx="367049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="" xmlns:a16="http://schemas.microsoft.com/office/drawing/2014/main" id="{0FAC63FB-A167-4429-BF7B-82F1FECF2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12" y="4077628"/>
            <a:ext cx="367049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>
                <a:solidFill>
                  <a:schemeClr val="bg1"/>
                </a:solidFill>
                <a:latin typeface="+mn-ea"/>
              </a:rPr>
              <a:t>②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9211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6-29. </a:t>
            </a:r>
            <a:r>
              <a:rPr lang="ko-KR" altLang="en-US" sz="3600" b="1" dirty="0" err="1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</a:t>
            </a: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2">
            <a:extLst>
              <a:ext uri="{FF2B5EF4-FFF2-40B4-BE49-F238E27FC236}">
                <a16:creationId xmlns="" xmlns:a16="http://schemas.microsoft.com/office/drawing/2014/main" id="{FDD31698-5025-4727-A2C0-C31CED107D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1140984"/>
            <a:ext cx="3639062" cy="260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3">
            <a:extLst>
              <a:ext uri="{FF2B5EF4-FFF2-40B4-BE49-F238E27FC236}">
                <a16:creationId xmlns="" xmlns:a16="http://schemas.microsoft.com/office/drawing/2014/main" id="{2C7D259B-771C-4D5A-961D-4F80229713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3820465"/>
            <a:ext cx="3639062" cy="24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1AE57BC8-A71D-46CB-B85A-2D64861D4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491" y="5791148"/>
            <a:ext cx="2755500" cy="507217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BE1E70C9-6B33-4281-8556-9EBF177FC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672" y="3574054"/>
            <a:ext cx="427296" cy="168669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="" xmlns:a16="http://schemas.microsoft.com/office/drawing/2014/main" id="{AACA11B0-D627-4715-ABA1-A7BB339AC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623" y="3420455"/>
            <a:ext cx="367049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="" xmlns:a16="http://schemas.microsoft.com/office/drawing/2014/main" id="{0FAC63FB-A167-4429-BF7B-82F1FECF2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693" y="5630012"/>
            <a:ext cx="367049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>
                <a:solidFill>
                  <a:schemeClr val="bg1"/>
                </a:solidFill>
                <a:latin typeface="+mn-ea"/>
              </a:rPr>
              <a:t>②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202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6-30. </a:t>
            </a:r>
            <a:r>
              <a:rPr lang="ko-KR" altLang="en-US" sz="3600" b="1" dirty="0" err="1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수정 </a:t>
            </a:r>
            <a:r>
              <a:rPr lang="ko-KR" altLang="en-US" sz="1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</a:t>
            </a:r>
            <a:endParaRPr lang="en-US" altLang="ko-KR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2">
            <a:extLst>
              <a:ext uri="{FF2B5EF4-FFF2-40B4-BE49-F238E27FC236}">
                <a16:creationId xmlns="" xmlns:a16="http://schemas.microsoft.com/office/drawing/2014/main" id="{086ED7C4-0838-4CCE-930B-BB9E04CE1E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1" y="1298525"/>
            <a:ext cx="4007821" cy="234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3">
            <a:extLst>
              <a:ext uri="{FF2B5EF4-FFF2-40B4-BE49-F238E27FC236}">
                <a16:creationId xmlns="" xmlns:a16="http://schemas.microsoft.com/office/drawing/2014/main" id="{2175F371-7A8F-47CE-94B6-E8B77C3C01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7" y="3768425"/>
            <a:ext cx="4003993" cy="248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F4968751-B804-4936-ADAF-CB943F099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320" y="3321844"/>
            <a:ext cx="506207" cy="245434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="" xmlns:a16="http://schemas.microsoft.com/office/drawing/2014/main" id="{DA6C583F-AEDE-4AAF-A759-9B698C5AC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211" y="5806439"/>
            <a:ext cx="2817079" cy="403483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AACA11B0-D627-4715-ABA1-A7BB339AC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271" y="3221462"/>
            <a:ext cx="367049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①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="" xmlns:a16="http://schemas.microsoft.com/office/drawing/2014/main" id="{0FAC63FB-A167-4429-BF7B-82F1FECF2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162" y="5749381"/>
            <a:ext cx="367049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②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212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8397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6-31.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관리자 페이지</a:t>
            </a:r>
          </a:p>
          <a:p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F9529D8B-2C12-43D2-BC28-8FA4895C977A}"/>
              </a:ext>
            </a:extLst>
          </p:cNvPr>
          <p:cNvSpPr txBox="1">
            <a:spLocks/>
          </p:cNvSpPr>
          <p:nvPr/>
        </p:nvSpPr>
        <p:spPr>
          <a:xfrm>
            <a:off x="7510174" y="1298525"/>
            <a:ext cx="4052562" cy="37608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모든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수정 및 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삭제 기능 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ECE2DBE5-69A0-49BE-8F46-C51F6D58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1298524"/>
            <a:ext cx="6164826" cy="469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43AC2767-0192-48B9-8DAA-46894AD71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643241"/>
            <a:ext cx="971550" cy="2339975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302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OSTER] Near 4K collage containing 330 movie posters. : r/PlexPosters"/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5486399" y="0"/>
            <a:ext cx="67261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24B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prstClr val="white"/>
                </a:solidFill>
              </a:rPr>
              <a:t>7. </a:t>
            </a:r>
            <a:r>
              <a:rPr lang="ko-KR" altLang="en-US" sz="36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sz="3600" b="1" spc="-300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59629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OSTER] Near 4K collage containing 330 movie posters. : r/PlexPosters"/>
          <p:cNvPicPr>
            <a:picLocks noChangeAspect="1" noChangeArrowheads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00815" y="0"/>
            <a:ext cx="6320493" cy="687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24B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prstClr val="white"/>
                </a:solidFill>
              </a:rPr>
              <a:t>8. </a:t>
            </a:r>
            <a:r>
              <a:rPr lang="ko-KR" altLang="en-US" sz="36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보완점</a:t>
            </a:r>
            <a:endParaRPr lang="ko-KR" altLang="en-US" sz="3600" b="1" spc="-300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771903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8. </a:t>
            </a:r>
            <a:r>
              <a:rPr lang="ko-KR" altLang="en-US" sz="3600" b="1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보완점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DC773E7D-C98A-4511-AF8E-DB3DD25E3296}"/>
              </a:ext>
            </a:extLst>
          </p:cNvPr>
          <p:cNvSpPr txBox="1">
            <a:spLocks/>
          </p:cNvSpPr>
          <p:nvPr/>
        </p:nvSpPr>
        <p:spPr>
          <a:xfrm>
            <a:off x="1188720" y="2057400"/>
            <a:ext cx="4639736" cy="736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/>
              <a:t>통계 및 데이터분석</a:t>
            </a:r>
            <a:endParaRPr lang="en-US" b="1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="" xmlns:a16="http://schemas.microsoft.com/office/drawing/2014/main" id="{76FC67F0-B539-4C92-A484-3CAD2062084D}"/>
              </a:ext>
            </a:extLst>
          </p:cNvPr>
          <p:cNvSpPr txBox="1">
            <a:spLocks/>
          </p:cNvSpPr>
          <p:nvPr/>
        </p:nvSpPr>
        <p:spPr>
          <a:xfrm>
            <a:off x="1188720" y="2958274"/>
            <a:ext cx="5005046" cy="291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데이터 시각화 및 분석 기능</a:t>
            </a:r>
          </a:p>
          <a:p>
            <a:pPr marL="0" indent="0">
              <a:buNone/>
            </a:pPr>
            <a:r>
              <a:rPr lang="ko-KR" altLang="en-US" dirty="0"/>
              <a:t>   추가 시</a:t>
            </a:r>
            <a:r>
              <a:rPr lang="en-US" altLang="ko-KR" dirty="0"/>
              <a:t>, </a:t>
            </a:r>
            <a:r>
              <a:rPr lang="ko-KR" altLang="en-US" dirty="0"/>
              <a:t>서비스 개선에</a:t>
            </a:r>
          </a:p>
          <a:p>
            <a:pPr marL="0" indent="0">
              <a:buNone/>
            </a:pPr>
            <a:r>
              <a:rPr lang="ko-KR" altLang="en-US" dirty="0"/>
              <a:t>   도움이 될 것으로 기대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2D2047B8-5E64-4762-9724-3912C8685BA0}"/>
              </a:ext>
            </a:extLst>
          </p:cNvPr>
          <p:cNvSpPr txBox="1">
            <a:spLocks/>
          </p:cNvSpPr>
          <p:nvPr/>
        </p:nvSpPr>
        <p:spPr>
          <a:xfrm>
            <a:off x="6515944" y="2057400"/>
            <a:ext cx="4639736" cy="736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/>
              <a:t>영화 추천</a:t>
            </a:r>
            <a:endParaRPr lang="en-US" b="1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="" xmlns:a16="http://schemas.microsoft.com/office/drawing/2014/main" id="{F386275D-C332-407D-9E55-4E1F4A08F9AE}"/>
              </a:ext>
            </a:extLst>
          </p:cNvPr>
          <p:cNvSpPr txBox="1">
            <a:spLocks/>
          </p:cNvSpPr>
          <p:nvPr/>
        </p:nvSpPr>
        <p:spPr>
          <a:xfrm>
            <a:off x="6515944" y="2958273"/>
            <a:ext cx="5121090" cy="291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/>
              <a:t>‘좋아요’</a:t>
            </a:r>
            <a:r>
              <a:rPr lang="en-US" altLang="ko-KR" dirty="0"/>
              <a:t>, ‘</a:t>
            </a:r>
            <a:r>
              <a:rPr lang="ko-KR" altLang="en-US" dirty="0"/>
              <a:t>봤어요’</a:t>
            </a:r>
            <a:r>
              <a:rPr lang="en-US" altLang="ko-KR" dirty="0"/>
              <a:t>, ‘</a:t>
            </a:r>
            <a:r>
              <a:rPr lang="ko-KR" altLang="en-US" dirty="0"/>
              <a:t>선호장르’</a:t>
            </a:r>
          </a:p>
          <a:p>
            <a:pPr marL="0" indent="0">
              <a:buNone/>
            </a:pPr>
            <a:r>
              <a:rPr lang="ko-KR" altLang="en-US" dirty="0"/>
              <a:t>   추가 기능과 ‘유사도 분석’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   ‘</a:t>
            </a:r>
            <a:r>
              <a:rPr lang="ko-KR" altLang="en-US" dirty="0" err="1"/>
              <a:t>필터링</a:t>
            </a:r>
            <a:r>
              <a:rPr lang="ko-KR" altLang="en-US" dirty="0"/>
              <a:t>’ 등의 기법을 활용해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알고리즘 구현이 가능할</a:t>
            </a:r>
          </a:p>
          <a:p>
            <a:pPr marL="0" indent="0">
              <a:buNone/>
            </a:pPr>
            <a:r>
              <a:rPr lang="ko-KR" altLang="en-US" dirty="0"/>
              <a:t>   것으로 기대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9188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6E923CD-8C24-4572-B06D-8B46FA292958}"/>
              </a:ext>
            </a:extLst>
          </p:cNvPr>
          <p:cNvSpPr txBox="1"/>
          <p:nvPr/>
        </p:nvSpPr>
        <p:spPr>
          <a:xfrm>
            <a:off x="5126034" y="3013501"/>
            <a:ext cx="1970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97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STER] Near 4K collage containing 330 movie posters. : r/PlexPosters"/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450" y="0"/>
            <a:ext cx="1202055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24B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prstClr val="white"/>
                </a:solidFill>
              </a:rPr>
              <a:t>2. </a:t>
            </a:r>
            <a:r>
              <a:rPr lang="ko-KR" altLang="en-US" sz="3600" b="1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선정이유</a:t>
            </a:r>
            <a:endParaRPr lang="ko-KR" altLang="en-US" sz="3600" b="1" spc="-300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31615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선정이유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DC773E7D-C98A-4511-AF8E-DB3DD25E3296}"/>
              </a:ext>
            </a:extLst>
          </p:cNvPr>
          <p:cNvSpPr txBox="1">
            <a:spLocks/>
          </p:cNvSpPr>
          <p:nvPr/>
        </p:nvSpPr>
        <p:spPr>
          <a:xfrm>
            <a:off x="1005840" y="2057400"/>
            <a:ext cx="4639736" cy="736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/>
              <a:t>영화 관련 시장의 성장</a:t>
            </a:r>
            <a:endParaRPr lang="en-US" b="1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="" xmlns:a16="http://schemas.microsoft.com/office/drawing/2014/main" id="{76FC67F0-B539-4C92-A484-3CAD2062084D}"/>
              </a:ext>
            </a:extLst>
          </p:cNvPr>
          <p:cNvSpPr txBox="1">
            <a:spLocks/>
          </p:cNvSpPr>
          <p:nvPr/>
        </p:nvSpPr>
        <p:spPr>
          <a:xfrm>
            <a:off x="1005840" y="2958274"/>
            <a:ext cx="5674360" cy="291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smtClean="0">
                <a:latin typeface="+mn-ea"/>
              </a:rPr>
              <a:t> OTT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시장 확대 및 </a:t>
            </a:r>
            <a:r>
              <a:rPr lang="ko-KR" altLang="en-US" dirty="0" smtClean="0">
                <a:latin typeface="+mn-ea"/>
              </a:rPr>
              <a:t>경쟁 심화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r>
              <a:rPr lang="ko-KR" altLang="en-US" dirty="0" smtClean="0">
                <a:latin typeface="+mn-ea"/>
              </a:rPr>
              <a:t>및 영</a:t>
            </a:r>
            <a:r>
              <a:rPr lang="ko-KR" altLang="en-US" dirty="0" smtClean="0"/>
              <a:t>화 </a:t>
            </a:r>
            <a:r>
              <a:rPr lang="ko-KR" altLang="en-US" dirty="0" err="1" smtClean="0"/>
              <a:t>컨텐츠에</a:t>
            </a:r>
            <a:r>
              <a:rPr lang="ko-KR" altLang="en-US" dirty="0" smtClean="0"/>
              <a:t> 대한 </a:t>
            </a:r>
            <a:r>
              <a:rPr lang="ko-KR" altLang="en-US" dirty="0" smtClean="0">
                <a:latin typeface="+mn-ea"/>
              </a:rPr>
              <a:t>관심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증가</a:t>
            </a:r>
            <a:endParaRPr lang="en-US" altLang="ko-KR" dirty="0">
              <a:latin typeface="+mn-ea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="" xmlns:a16="http://schemas.microsoft.com/office/drawing/2014/main" id="{2D2047B8-5E64-4762-9724-3912C8685BA0}"/>
              </a:ext>
            </a:extLst>
          </p:cNvPr>
          <p:cNvSpPr txBox="1">
            <a:spLocks/>
          </p:cNvSpPr>
          <p:nvPr/>
        </p:nvSpPr>
        <p:spPr>
          <a:xfrm>
            <a:off x="6566744" y="2057400"/>
            <a:ext cx="4639736" cy="736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/>
              <a:t>수업내용과의 연관성</a:t>
            </a:r>
            <a:endParaRPr lang="en-US" b="1" dirty="0"/>
          </a:p>
        </p:txBody>
      </p:sp>
      <p:sp>
        <p:nvSpPr>
          <p:cNvPr id="24" name="Content Placeholder 7">
            <a:extLst>
              <a:ext uri="{FF2B5EF4-FFF2-40B4-BE49-F238E27FC236}">
                <a16:creationId xmlns="" xmlns:a16="http://schemas.microsoft.com/office/drawing/2014/main" id="{F386275D-C332-407D-9E55-4E1F4A08F9AE}"/>
              </a:ext>
            </a:extLst>
          </p:cNvPr>
          <p:cNvSpPr txBox="1">
            <a:spLocks/>
          </p:cNvSpPr>
          <p:nvPr/>
        </p:nvSpPr>
        <p:spPr>
          <a:xfrm>
            <a:off x="6566744" y="2958273"/>
            <a:ext cx="5121090" cy="2910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기본적인 </a:t>
            </a:r>
            <a:r>
              <a:rPr lang="en-US" altLang="ko-KR" dirty="0" smtClean="0"/>
              <a:t>CRUD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및 추천기능의 구현을 통해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수업내용을 실제로 경험해 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수 있음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030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24B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prstClr val="white"/>
                </a:solidFill>
              </a:rPr>
              <a:t>3. </a:t>
            </a:r>
            <a:r>
              <a:rPr lang="ko-KR" altLang="en-US" sz="3600" b="1" dirty="0" smtClean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  <a:endParaRPr lang="ko-KR" altLang="en-US" sz="3600" b="1" spc="-300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POSTER] Near 4K collage containing 330 movie posters. : r/PlexPosters"/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5999" y="-8626"/>
            <a:ext cx="6219825" cy="686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33894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78A50404-5A24-4977-BA49-EF74B565492E}"/>
              </a:ext>
            </a:extLst>
          </p:cNvPr>
          <p:cNvSpPr txBox="1">
            <a:spLocks/>
          </p:cNvSpPr>
          <p:nvPr/>
        </p:nvSpPr>
        <p:spPr>
          <a:xfrm>
            <a:off x="6952530" y="1129886"/>
            <a:ext cx="5050971" cy="515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OS : Windows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JDK : 17.0.8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Java / JSP / Java Script / Python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3.7.1, CSS, HTML5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Spring Framework 3.9.14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myBatis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maven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JSTL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DBMS : Oracle 20.2.0.175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WAS : Tomcat 9.0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Tool : Eclipse IDE (2023-03)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형상관리도구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GitHub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Figma,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ERDMaster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FDEB3581-ECFA-49A8-8C8C-2E09A0C0FAB0}"/>
              </a:ext>
            </a:extLst>
          </p:cNvPr>
          <p:cNvGrpSpPr/>
          <p:nvPr/>
        </p:nvGrpSpPr>
        <p:grpSpPr>
          <a:xfrm>
            <a:off x="380999" y="1764809"/>
            <a:ext cx="6353630" cy="3886014"/>
            <a:chOff x="549834" y="2192974"/>
            <a:chExt cx="6409095" cy="391993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2E0905A5-F284-4DC7-A890-264532FA3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835" y="3601003"/>
              <a:ext cx="982191" cy="98219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911E7B75-5BF7-4EC1-89AB-77AAA9CD4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835" y="2263488"/>
              <a:ext cx="982191" cy="9821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5072A933-A112-4952-B718-BB093F821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6738" y="2265054"/>
              <a:ext cx="982191" cy="98219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xmlns="" id="{F9A44AE8-AA73-4734-B98D-9280C6D37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6179" y="4935962"/>
              <a:ext cx="982191" cy="98219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CF41F29A-89E9-4331-8FDB-1C6827E15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4290" y="2377692"/>
              <a:ext cx="1222705" cy="75691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309DA60F-B2D3-4097-BD56-D02FCEF3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64548" y="3601003"/>
              <a:ext cx="982191" cy="98219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66EF4FFD-56F6-4A37-B1E4-C49882784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834" y="4936953"/>
              <a:ext cx="982191" cy="98219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5DA2765B-FB9F-4DBC-B0E5-D3F543C4F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1304" y="4743182"/>
              <a:ext cx="1826668" cy="136972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5C66F60D-DE82-4B8F-A0F5-E23B920BD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64548" y="4936952"/>
              <a:ext cx="982191" cy="98219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9213D103-EF37-472C-8B86-84977252C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83543" y="3619844"/>
              <a:ext cx="982191" cy="98219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62123FAF-F9E2-4C90-BBA8-26741DF2E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738" y="4935962"/>
              <a:ext cx="982191" cy="98219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B4856126-5342-4474-BA91-FACA842A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76738" y="3601003"/>
              <a:ext cx="982191" cy="982191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2E2D7CFC-295D-4384-AD59-AA53E0E1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11465" y="2192974"/>
              <a:ext cx="1126348" cy="112634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0D2AC4D5-38DB-4BAC-9A0B-0F3D6EF88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16180" y="2265054"/>
              <a:ext cx="982191" cy="98219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109750CC-3411-4DB9-A24C-9DD70CE0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98256" y="3619844"/>
              <a:ext cx="982191" cy="982191"/>
            </a:xfrm>
            <a:prstGeom prst="rect">
              <a:avLst/>
            </a:prstGeom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806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ERD</a:t>
            </a:r>
            <a:endParaRPr lang="ko-KR" altLang="en-US" sz="3600" b="1" dirty="0">
              <a:solidFill>
                <a:srgbClr val="024B80">
                  <a:lumMod val="5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0E6AB72C-2C01-4D3D-8F5D-E22E2E16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02" y="1038445"/>
            <a:ext cx="10467996" cy="531034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084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1026</Words>
  <Application>Microsoft Office PowerPoint</Application>
  <PresentationFormat>와이드스크린</PresentationFormat>
  <Paragraphs>421</Paragraphs>
  <Slides>50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굴림</vt:lpstr>
      <vt:lpstr>나눔스퀘어</vt:lpstr>
      <vt:lpstr>나눔스퀘어 ExtraBold</vt:lpstr>
      <vt:lpstr>나눔스퀘어 Light</vt:lpstr>
      <vt:lpstr>맑은 고딕</vt:lpstr>
      <vt:lpstr>Arial</vt:lpstr>
      <vt:lpstr>Calibri</vt:lpstr>
      <vt:lpstr>Times New Roman</vt:lpstr>
      <vt:lpstr>Office 테마</vt:lpstr>
      <vt:lpstr>2_Office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ezen</cp:lastModifiedBy>
  <cp:revision>190</cp:revision>
  <dcterms:created xsi:type="dcterms:W3CDTF">2019-12-23T00:32:35Z</dcterms:created>
  <dcterms:modified xsi:type="dcterms:W3CDTF">2023-10-12T06:11:24Z</dcterms:modified>
</cp:coreProperties>
</file>